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9"/>
  </p:notesMasterIdLst>
  <p:sldIdLst>
    <p:sldId id="373" r:id="rId3"/>
    <p:sldId id="270" r:id="rId4"/>
    <p:sldId id="274" r:id="rId5"/>
    <p:sldId id="315" r:id="rId6"/>
    <p:sldId id="257" r:id="rId7"/>
    <p:sldId id="259" r:id="rId8"/>
    <p:sldId id="309" r:id="rId9"/>
    <p:sldId id="310" r:id="rId10"/>
    <p:sldId id="324" r:id="rId11"/>
    <p:sldId id="314" r:id="rId12"/>
    <p:sldId id="351" r:id="rId13"/>
    <p:sldId id="276" r:id="rId14"/>
    <p:sldId id="322" r:id="rId15"/>
    <p:sldId id="323" r:id="rId16"/>
    <p:sldId id="280" r:id="rId17"/>
    <p:sldId id="265" r:id="rId18"/>
    <p:sldId id="266" r:id="rId19"/>
    <p:sldId id="281" r:id="rId20"/>
    <p:sldId id="268" r:id="rId21"/>
    <p:sldId id="283" r:id="rId22"/>
    <p:sldId id="284" r:id="rId23"/>
    <p:sldId id="375" r:id="rId24"/>
    <p:sldId id="317" r:id="rId25"/>
    <p:sldId id="288" r:id="rId26"/>
    <p:sldId id="359" r:id="rId27"/>
    <p:sldId id="360" r:id="rId28"/>
    <p:sldId id="358" r:id="rId29"/>
    <p:sldId id="343" r:id="rId30"/>
    <p:sldId id="344" r:id="rId31"/>
    <p:sldId id="345" r:id="rId32"/>
    <p:sldId id="357" r:id="rId33"/>
    <p:sldId id="374" r:id="rId34"/>
    <p:sldId id="287" r:id="rId35"/>
    <p:sldId id="333" r:id="rId36"/>
    <p:sldId id="335" r:id="rId37"/>
    <p:sldId id="332" r:id="rId38"/>
    <p:sldId id="336" r:id="rId39"/>
    <p:sldId id="337" r:id="rId40"/>
    <p:sldId id="346" r:id="rId41"/>
    <p:sldId id="293" r:id="rId42"/>
    <p:sldId id="347" r:id="rId43"/>
    <p:sldId id="348" r:id="rId44"/>
    <p:sldId id="349" r:id="rId45"/>
    <p:sldId id="350" r:id="rId46"/>
    <p:sldId id="300" r:id="rId47"/>
    <p:sldId id="362" r:id="rId48"/>
    <p:sldId id="363" r:id="rId49"/>
    <p:sldId id="364" r:id="rId50"/>
    <p:sldId id="301" r:id="rId51"/>
    <p:sldId id="303" r:id="rId52"/>
    <p:sldId id="366" r:id="rId53"/>
    <p:sldId id="368" r:id="rId54"/>
    <p:sldId id="367" r:id="rId55"/>
    <p:sldId id="369" r:id="rId56"/>
    <p:sldId id="370" r:id="rId57"/>
    <p:sldId id="372" r:id="rId58"/>
    <p:sldId id="371" r:id="rId59"/>
    <p:sldId id="338" r:id="rId60"/>
    <p:sldId id="292" r:id="rId61"/>
    <p:sldId id="353" r:id="rId62"/>
    <p:sldId id="355" r:id="rId63"/>
    <p:sldId id="299" r:id="rId64"/>
    <p:sldId id="302" r:id="rId65"/>
    <p:sldId id="304" r:id="rId66"/>
    <p:sldId id="295" r:id="rId67"/>
    <p:sldId id="29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85C"/>
    <a:srgbClr val="FBF1EC"/>
    <a:srgbClr val="042433"/>
    <a:srgbClr val="6C1100"/>
    <a:srgbClr val="F2F2F2"/>
    <a:srgbClr val="153F5A"/>
    <a:srgbClr val="4C81A5"/>
    <a:srgbClr val="205D86"/>
    <a:srgbClr val="163F5A"/>
    <a:srgbClr val="F681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904D15-229F-403E-A0DF-12BA2846CC16}" v="7" dt="2026-01-18T22:07:15.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53"/>
    <p:restoredTop sz="96327"/>
  </p:normalViewPr>
  <p:slideViewPr>
    <p:cSldViewPr snapToGrid="0">
      <p:cViewPr varScale="1">
        <p:scale>
          <a:sx n="120" d="100"/>
          <a:sy n="120" d="100"/>
        </p:scale>
        <p:origin x="200" y="256"/>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6C520-5704-D24A-A1B1-CE8381F7902F}" type="datetimeFigureOut">
              <a:rPr lang="en-US" smtClean="0"/>
              <a:t>1/18/26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A27E9-09A7-4A4D-A483-6393A26AD1F5}" type="slidenum">
              <a:rPr lang="en-US" smtClean="0"/>
              <a:t>‹#›</a:t>
            </a:fld>
            <a:endParaRPr lang="en-US"/>
          </a:p>
        </p:txBody>
      </p:sp>
    </p:spTree>
    <p:extLst>
      <p:ext uri="{BB962C8B-B14F-4D97-AF65-F5344CB8AC3E}">
        <p14:creationId xmlns:p14="http://schemas.microsoft.com/office/powerpoint/2010/main" val="1373932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0AF5D-939E-3CCA-E255-72CC38ED3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4E9AD0-2C2D-7AA6-3921-6435C43482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FEB35-172D-CB78-EB6D-165D140D837A}"/>
              </a:ext>
            </a:extLst>
          </p:cNvPr>
          <p:cNvSpPr>
            <a:spLocks noGrp="1"/>
          </p:cNvSpPr>
          <p:nvPr>
            <p:ph type="body" idx="1"/>
          </p:nvPr>
        </p:nvSpPr>
        <p:spPr/>
        <p:txBody>
          <a:bodyPr/>
          <a:lstStyle/>
          <a:p>
            <a:endParaRPr lang="en-US" dirty="0"/>
          </a:p>
          <a:p>
            <a:r>
              <a:rPr lang="en-US" dirty="0"/>
              <a:t>I am Sagar and I am going to present </a:t>
            </a:r>
            <a:r>
              <a:rPr lang="en-US" dirty="0" err="1"/>
              <a:t>OpenFLAME</a:t>
            </a:r>
            <a:r>
              <a:rPr lang="en-US" dirty="0"/>
              <a:t>, a federated spatial naming system that we are building at Carnegie Mellon University.</a:t>
            </a:r>
          </a:p>
        </p:txBody>
      </p:sp>
      <p:sp>
        <p:nvSpPr>
          <p:cNvPr id="4" name="Slide Number Placeholder 3">
            <a:extLst>
              <a:ext uri="{FF2B5EF4-FFF2-40B4-BE49-F238E27FC236}">
                <a16:creationId xmlns:a16="http://schemas.microsoft.com/office/drawing/2014/main" id="{6C35A865-8A37-15DE-9E18-90EF20DFA0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17373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DEC20-68C7-22AF-E9FC-FC1273524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E8CFB-8426-BFC6-FBDE-8270BE751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332EC-BA56-1F79-D5E0-769D952FD1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they probably know the location of Carnegie Mellon and Target. But they do not know the location of my desk at CMU, or the location of the shelf with the cable at Target.</a:t>
            </a:r>
          </a:p>
          <a:p>
            <a:endParaRPr lang="en-US" dirty="0"/>
          </a:p>
        </p:txBody>
      </p:sp>
      <p:sp>
        <p:nvSpPr>
          <p:cNvPr id="4" name="Slide Number Placeholder 3">
            <a:extLst>
              <a:ext uri="{FF2B5EF4-FFF2-40B4-BE49-F238E27FC236}">
                <a16:creationId xmlns:a16="http://schemas.microsoft.com/office/drawing/2014/main" id="{B366151E-8795-93AA-BD5F-58EBF1DFEA5B}"/>
              </a:ext>
            </a:extLst>
          </p:cNvPr>
          <p:cNvSpPr>
            <a:spLocks noGrp="1"/>
          </p:cNvSpPr>
          <p:nvPr>
            <p:ph type="sldNum" sz="quarter" idx="5"/>
          </p:nvPr>
        </p:nvSpPr>
        <p:spPr/>
        <p:txBody>
          <a:bodyPr/>
          <a:lstStyle/>
          <a:p>
            <a:fld id="{235A27E9-09A7-4A4D-A483-6393A26AD1F5}" type="slidenum">
              <a:rPr lang="en-US" smtClean="0"/>
              <a:t>10</a:t>
            </a:fld>
            <a:endParaRPr lang="en-US"/>
          </a:p>
        </p:txBody>
      </p:sp>
    </p:spTree>
    <p:extLst>
      <p:ext uri="{BB962C8B-B14F-4D97-AF65-F5344CB8AC3E}">
        <p14:creationId xmlns:p14="http://schemas.microsoft.com/office/powerpoint/2010/main" val="2436616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8D44C-BFEB-41A2-477C-3F5A8CBAE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7AC7CE-01C1-8EEF-2908-E20903994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D11F8-4195-84B8-EC91-954A71815E44}"/>
              </a:ext>
            </a:extLst>
          </p:cNvPr>
          <p:cNvSpPr>
            <a:spLocks noGrp="1"/>
          </p:cNvSpPr>
          <p:nvPr>
            <p:ph type="body" idx="1"/>
          </p:nvPr>
        </p:nvSpPr>
        <p:spPr/>
        <p:txBody>
          <a:bodyPr/>
          <a:lstStyle/>
          <a:p>
            <a:r>
              <a:rPr lang="en-US" dirty="0"/>
              <a:t>So what we need is a ubiquitous spatial naming system with the potential to have coverage across all spaces, across indoor, outdoor, public and private spaces to enable such spatial applications.</a:t>
            </a:r>
          </a:p>
        </p:txBody>
      </p:sp>
      <p:sp>
        <p:nvSpPr>
          <p:cNvPr id="4" name="Slide Number Placeholder 3">
            <a:extLst>
              <a:ext uri="{FF2B5EF4-FFF2-40B4-BE49-F238E27FC236}">
                <a16:creationId xmlns:a16="http://schemas.microsoft.com/office/drawing/2014/main" id="{B5BEE4B2-58CC-27F3-C7B9-5FDC1C670E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548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jumping to the solution, First let us understand why the problem exists. Why do maps today not have coverage across all spaces.</a:t>
            </a:r>
          </a:p>
        </p:txBody>
      </p:sp>
      <p:sp>
        <p:nvSpPr>
          <p:cNvPr id="4" name="Slide Number Placeholder 3"/>
          <p:cNvSpPr>
            <a:spLocks noGrp="1"/>
          </p:cNvSpPr>
          <p:nvPr>
            <p:ph type="sldNum" sz="quarter" idx="5"/>
          </p:nvPr>
        </p:nvSpPr>
        <p:spPr/>
        <p:txBody>
          <a:bodyPr/>
          <a:lstStyle/>
          <a:p>
            <a:fld id="{235A27E9-09A7-4A4D-A483-6393A26AD1F5}" type="slidenum">
              <a:rPr lang="en-US" smtClean="0"/>
              <a:t>12</a:t>
            </a:fld>
            <a:endParaRPr lang="en-US"/>
          </a:p>
        </p:txBody>
      </p:sp>
    </p:spTree>
    <p:extLst>
      <p:ext uri="{BB962C8B-B14F-4D97-AF65-F5344CB8AC3E}">
        <p14:creationId xmlns:p14="http://schemas.microsoft.com/office/powerpoint/2010/main" val="3074272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6275C-6046-FAFF-F48D-F24D2F560A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149B8E-1BBF-AD11-6415-AB55B2A202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04EBA-8137-9468-0C56-858CFEDD47A7}"/>
              </a:ext>
            </a:extLst>
          </p:cNvPr>
          <p:cNvSpPr>
            <a:spLocks noGrp="1"/>
          </p:cNvSpPr>
          <p:nvPr>
            <p:ph type="body" idx="1"/>
          </p:nvPr>
        </p:nvSpPr>
        <p:spPr/>
        <p:txBody>
          <a:bodyPr/>
          <a:lstStyle/>
          <a:p>
            <a:r>
              <a:rPr lang="en-US" sz="1200" dirty="0"/>
              <a:t>First, indoor data collection is hard.</a:t>
            </a:r>
          </a:p>
          <a:p>
            <a:endParaRPr lang="en-US" sz="1200" dirty="0"/>
          </a:p>
          <a:p>
            <a:r>
              <a:rPr lang="en-US" sz="1200" dirty="0"/>
              <a:t>For public outdoor spaces, you can </a:t>
            </a:r>
            <a:r>
              <a:rPr lang="en-US" sz="1200" dirty="0" err="1"/>
              <a:t>scalably</a:t>
            </a:r>
            <a:r>
              <a:rPr lang="en-US" sz="1200" dirty="0"/>
              <a:t> collect data with cars, planes, and satellite images. Indoor spaces require huge manual cartography efforts to be mapped. </a:t>
            </a:r>
          </a:p>
          <a:p>
            <a:endParaRPr lang="en-US" sz="1200" dirty="0"/>
          </a:p>
          <a:p>
            <a:r>
              <a:rPr lang="en-US" sz="1200" dirty="0"/>
              <a:t>Private indoor spaces require organizations to acquire explicit permissions before scanning them.</a:t>
            </a:r>
          </a:p>
          <a:p>
            <a:endParaRPr lang="en-US" sz="1200" dirty="0"/>
          </a:p>
          <a:p>
            <a:r>
              <a:rPr lang="en-US" sz="1200" dirty="0"/>
              <a:t>Indoor maps are also very dynamic (e.g., store inventory) and require constant updating.</a:t>
            </a:r>
          </a:p>
          <a:p>
            <a:endParaRPr lang="en-US" sz="1200" dirty="0"/>
          </a:p>
          <a:p>
            <a:r>
              <a:rPr lang="en-US" sz="1200" dirty="0"/>
              <a:t>Now you might say crowdsourcing indoor data is a straightforward solution to these problems. And you are right.</a:t>
            </a:r>
          </a:p>
          <a:p>
            <a:endParaRPr lang="en-US" dirty="0"/>
          </a:p>
        </p:txBody>
      </p:sp>
      <p:sp>
        <p:nvSpPr>
          <p:cNvPr id="4" name="Slide Number Placeholder 3">
            <a:extLst>
              <a:ext uri="{FF2B5EF4-FFF2-40B4-BE49-F238E27FC236}">
                <a16:creationId xmlns:a16="http://schemas.microsoft.com/office/drawing/2014/main" id="{61E7C111-EBC8-9D8B-7C0F-5769800422E0}"/>
              </a:ext>
            </a:extLst>
          </p:cNvPr>
          <p:cNvSpPr>
            <a:spLocks noGrp="1"/>
          </p:cNvSpPr>
          <p:nvPr>
            <p:ph type="sldNum" sz="quarter" idx="5"/>
          </p:nvPr>
        </p:nvSpPr>
        <p:spPr/>
        <p:txBody>
          <a:bodyPr/>
          <a:lstStyle/>
          <a:p>
            <a:fld id="{235A27E9-09A7-4A4D-A483-6393A26AD1F5}" type="slidenum">
              <a:rPr lang="en-US" smtClean="0"/>
              <a:t>13</a:t>
            </a:fld>
            <a:endParaRPr lang="en-US"/>
          </a:p>
        </p:txBody>
      </p:sp>
    </p:spTree>
    <p:extLst>
      <p:ext uri="{BB962C8B-B14F-4D97-AF65-F5344CB8AC3E}">
        <p14:creationId xmlns:p14="http://schemas.microsoft.com/office/powerpoint/2010/main" val="310932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47431-C152-94DE-C7C2-3FC794ABD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1A32F-3CCD-EFAD-6C43-0A7F33706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F935D-5261-0C43-955D-A6A5D181B05F}"/>
              </a:ext>
            </a:extLst>
          </p:cNvPr>
          <p:cNvSpPr>
            <a:spLocks noGrp="1"/>
          </p:cNvSpPr>
          <p:nvPr>
            <p:ph type="body" idx="1"/>
          </p:nvPr>
        </p:nvSpPr>
        <p:spPr/>
        <p:txBody>
          <a:bodyPr/>
          <a:lstStyle/>
          <a:p>
            <a:r>
              <a:rPr lang="en-US" sz="1200" dirty="0"/>
              <a:t>Crowdsourcing can improve the scale of coverage.</a:t>
            </a:r>
          </a:p>
          <a:p>
            <a:endParaRPr lang="en-US" sz="1200" dirty="0"/>
          </a:p>
          <a:p>
            <a:r>
              <a:rPr lang="en-US" sz="1200" dirty="0"/>
              <a:t>However, businesses do not want to expose their indoor map data due to privacy and competition concerns.</a:t>
            </a:r>
          </a:p>
          <a:p>
            <a:endParaRPr lang="en-US" dirty="0"/>
          </a:p>
          <a:p>
            <a:endParaRPr lang="en-US" dirty="0"/>
          </a:p>
        </p:txBody>
      </p:sp>
      <p:sp>
        <p:nvSpPr>
          <p:cNvPr id="4" name="Slide Number Placeholder 3">
            <a:extLst>
              <a:ext uri="{FF2B5EF4-FFF2-40B4-BE49-F238E27FC236}">
                <a16:creationId xmlns:a16="http://schemas.microsoft.com/office/drawing/2014/main" id="{B028F606-4AFE-0358-3C14-2A43E4248E4B}"/>
              </a:ext>
            </a:extLst>
          </p:cNvPr>
          <p:cNvSpPr>
            <a:spLocks noGrp="1"/>
          </p:cNvSpPr>
          <p:nvPr>
            <p:ph type="sldNum" sz="quarter" idx="5"/>
          </p:nvPr>
        </p:nvSpPr>
        <p:spPr/>
        <p:txBody>
          <a:bodyPr/>
          <a:lstStyle/>
          <a:p>
            <a:fld id="{235A27E9-09A7-4A4D-A483-6393A26AD1F5}" type="slidenum">
              <a:rPr lang="en-US" smtClean="0"/>
              <a:t>14</a:t>
            </a:fld>
            <a:endParaRPr lang="en-US"/>
          </a:p>
        </p:txBody>
      </p:sp>
    </p:spTree>
    <p:extLst>
      <p:ext uri="{BB962C8B-B14F-4D97-AF65-F5344CB8AC3E}">
        <p14:creationId xmlns:p14="http://schemas.microsoft.com/office/powerpoint/2010/main" val="3816174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is to federate maps so that independent organizations can maintain maps of their own spaces.</a:t>
            </a:r>
          </a:p>
        </p:txBody>
      </p:sp>
      <p:sp>
        <p:nvSpPr>
          <p:cNvPr id="4" name="Slide Number Placeholder 3"/>
          <p:cNvSpPr>
            <a:spLocks noGrp="1"/>
          </p:cNvSpPr>
          <p:nvPr>
            <p:ph type="sldNum" sz="quarter" idx="5"/>
          </p:nvPr>
        </p:nvSpPr>
        <p:spPr/>
        <p:txBody>
          <a:bodyPr/>
          <a:lstStyle/>
          <a:p>
            <a:fld id="{235A27E9-09A7-4A4D-A483-6393A26AD1F5}" type="slidenum">
              <a:rPr lang="en-US" smtClean="0"/>
              <a:t>15</a:t>
            </a:fld>
            <a:endParaRPr lang="en-US"/>
          </a:p>
        </p:txBody>
      </p:sp>
    </p:spTree>
    <p:extLst>
      <p:ext uri="{BB962C8B-B14F-4D97-AF65-F5344CB8AC3E}">
        <p14:creationId xmlns:p14="http://schemas.microsoft.com/office/powerpoint/2010/main" val="1341572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3DA6B-77AA-05CC-C0AF-F2A2D60DE6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D75E3-65DF-7B65-A420-2721E5D5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F05469-3398-56FC-B300-8D92927B1F56}"/>
              </a:ext>
            </a:extLst>
          </p:cNvPr>
          <p:cNvSpPr>
            <a:spLocks noGrp="1"/>
          </p:cNvSpPr>
          <p:nvPr>
            <p:ph type="body" idx="1"/>
          </p:nvPr>
        </p:nvSpPr>
        <p:spPr/>
        <p:txBody>
          <a:bodyPr/>
          <a:lstStyle/>
          <a:p>
            <a:r>
              <a:rPr lang="en-US" dirty="0"/>
              <a:t>For example, consider setting up a map for this portion of the city.</a:t>
            </a:r>
          </a:p>
        </p:txBody>
      </p:sp>
      <p:sp>
        <p:nvSpPr>
          <p:cNvPr id="4" name="Slide Number Placeholder 3">
            <a:extLst>
              <a:ext uri="{FF2B5EF4-FFF2-40B4-BE49-F238E27FC236}">
                <a16:creationId xmlns:a16="http://schemas.microsoft.com/office/drawing/2014/main" id="{93C89E32-7F54-80B1-3110-727D9A33B3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D670F3-C40A-FB43-8A78-3D0A614841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8123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63F09-EB3A-3D05-5A75-CD55E3F4C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45AE4-446F-C8A8-F439-AA5A19D73B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43BB2-1EB7-FBB5-4479-7BB22EF0B138}"/>
              </a:ext>
            </a:extLst>
          </p:cNvPr>
          <p:cNvSpPr>
            <a:spLocks noGrp="1"/>
          </p:cNvSpPr>
          <p:nvPr>
            <p:ph type="body" idx="1"/>
          </p:nvPr>
        </p:nvSpPr>
        <p:spPr/>
        <p:txBody>
          <a:bodyPr/>
          <a:lstStyle/>
          <a:p>
            <a:r>
              <a:rPr lang="en-US" dirty="0"/>
              <a:t>In </a:t>
            </a:r>
            <a:r>
              <a:rPr lang="en-US" dirty="0" err="1"/>
              <a:t>OpenFLAME</a:t>
            </a:r>
            <a:r>
              <a:rPr lang="en-US" dirty="0"/>
              <a:t>, a shopping complex can have its own map.</a:t>
            </a:r>
          </a:p>
        </p:txBody>
      </p:sp>
      <p:sp>
        <p:nvSpPr>
          <p:cNvPr id="4" name="Slide Number Placeholder 3">
            <a:extLst>
              <a:ext uri="{FF2B5EF4-FFF2-40B4-BE49-F238E27FC236}">
                <a16:creationId xmlns:a16="http://schemas.microsoft.com/office/drawing/2014/main" id="{6D8D7739-CEED-3A72-42BA-FF439C0730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D670F3-C40A-FB43-8A78-3D0A614841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3429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8D0D1-546A-34CD-E438-4017995DF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F27A7-F86E-8D13-6A4E-42D18DEBE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1755D-B09F-EA45-0C91-0696F4E0F5E5}"/>
              </a:ext>
            </a:extLst>
          </p:cNvPr>
          <p:cNvSpPr>
            <a:spLocks noGrp="1"/>
          </p:cNvSpPr>
          <p:nvPr>
            <p:ph type="body" idx="1"/>
          </p:nvPr>
        </p:nvSpPr>
        <p:spPr/>
        <p:txBody>
          <a:bodyPr/>
          <a:lstStyle/>
          <a:p>
            <a:r>
              <a:rPr lang="en-US" dirty="0"/>
              <a:t>So can a university.</a:t>
            </a:r>
          </a:p>
        </p:txBody>
      </p:sp>
      <p:sp>
        <p:nvSpPr>
          <p:cNvPr id="4" name="Slide Number Placeholder 3">
            <a:extLst>
              <a:ext uri="{FF2B5EF4-FFF2-40B4-BE49-F238E27FC236}">
                <a16:creationId xmlns:a16="http://schemas.microsoft.com/office/drawing/2014/main" id="{5C94B4FE-1175-EEA8-F6D3-2F9CD36F48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D670F3-C40A-FB43-8A78-3D0A614841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9251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10B50-22C1-24EA-A400-D7E7332BC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C21B7-124C-2EA8-6583-281B08E3D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7F55D3-94AD-C185-B455-D34CA6418593}"/>
              </a:ext>
            </a:extLst>
          </p:cNvPr>
          <p:cNvSpPr>
            <a:spLocks noGrp="1"/>
          </p:cNvSpPr>
          <p:nvPr>
            <p:ph type="body" idx="1"/>
          </p:nvPr>
        </p:nvSpPr>
        <p:spPr/>
        <p:txBody>
          <a:bodyPr/>
          <a:lstStyle/>
          <a:p>
            <a:r>
              <a:rPr lang="en-US" dirty="0"/>
              <a:t>And so can a museum.</a:t>
            </a:r>
          </a:p>
        </p:txBody>
      </p:sp>
      <p:sp>
        <p:nvSpPr>
          <p:cNvPr id="4" name="Slide Number Placeholder 3">
            <a:extLst>
              <a:ext uri="{FF2B5EF4-FFF2-40B4-BE49-F238E27FC236}">
                <a16:creationId xmlns:a16="http://schemas.microsoft.com/office/drawing/2014/main" id="{A2D10231-7E36-E6AB-2492-421D4F529E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D670F3-C40A-FB43-8A78-3D0A614841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4438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we have been seeing a push to develop a new class of applications called Spatial Applications. Spatial applications are applications whose data and logic are tied to physical spaces. 3D indoor Navigation is a familiar example intuitive to all of us. But there are wide range of spatial applications from Inventory management…</a:t>
            </a:r>
          </a:p>
          <a:p>
            <a:endParaRPr lang="en-US" dirty="0"/>
          </a:p>
          <a:p>
            <a:endParaRPr lang="en-US" dirty="0"/>
          </a:p>
        </p:txBody>
      </p:sp>
      <p:sp>
        <p:nvSpPr>
          <p:cNvPr id="4" name="Slide Number Placeholder 3"/>
          <p:cNvSpPr>
            <a:spLocks noGrp="1"/>
          </p:cNvSpPr>
          <p:nvPr>
            <p:ph type="sldNum" sz="quarter" idx="5"/>
          </p:nvPr>
        </p:nvSpPr>
        <p:spPr/>
        <p:txBody>
          <a:bodyPr/>
          <a:lstStyle/>
          <a:p>
            <a:fld id="{235A27E9-09A7-4A4D-A483-6393A26AD1F5}" type="slidenum">
              <a:rPr lang="en-US" smtClean="0"/>
              <a:t>2</a:t>
            </a:fld>
            <a:endParaRPr lang="en-US"/>
          </a:p>
        </p:txBody>
      </p:sp>
    </p:spTree>
    <p:extLst>
      <p:ext uri="{BB962C8B-B14F-4D97-AF65-F5344CB8AC3E}">
        <p14:creationId xmlns:p14="http://schemas.microsoft.com/office/powerpoint/2010/main" val="3207455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455BA-A1E8-E856-6221-49D744B09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05705-56DF-0B26-5835-6DB834EC7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FFEFE-E83A-0CA5-588F-D2976F552F7D}"/>
              </a:ext>
            </a:extLst>
          </p:cNvPr>
          <p:cNvSpPr>
            <a:spLocks noGrp="1"/>
          </p:cNvSpPr>
          <p:nvPr>
            <p:ph type="body" idx="1"/>
          </p:nvPr>
        </p:nvSpPr>
        <p:spPr/>
        <p:txBody>
          <a:bodyPr/>
          <a:lstStyle/>
          <a:p>
            <a:r>
              <a:rPr lang="en-US" dirty="0"/>
              <a:t>Outdoor public spaces can continue to be served by large map providers of today like Google.</a:t>
            </a:r>
          </a:p>
        </p:txBody>
      </p:sp>
      <p:sp>
        <p:nvSpPr>
          <p:cNvPr id="4" name="Slide Number Placeholder 3">
            <a:extLst>
              <a:ext uri="{FF2B5EF4-FFF2-40B4-BE49-F238E27FC236}">
                <a16:creationId xmlns:a16="http://schemas.microsoft.com/office/drawing/2014/main" id="{913DEDD8-97B0-42B2-3A3E-352EDC79D3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D670F3-C40A-FB43-8A78-3D0A614841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8338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411F3-24C2-CED8-4BE3-F02004B723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4599A-44EC-C575-7660-0F1A1C568C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C4FDAA-EFE4-AD54-01ED-C2104A01EA2D}"/>
              </a:ext>
            </a:extLst>
          </p:cNvPr>
          <p:cNvSpPr>
            <a:spLocks noGrp="1"/>
          </p:cNvSpPr>
          <p:nvPr>
            <p:ph type="body" idx="1"/>
          </p:nvPr>
        </p:nvSpPr>
        <p:spPr/>
        <p:txBody>
          <a:bodyPr/>
          <a:lstStyle/>
          <a:p>
            <a:r>
              <a:rPr lang="en-US" dirty="0" err="1"/>
              <a:t>OpenFLAME</a:t>
            </a:r>
            <a:r>
              <a:rPr lang="en-US" dirty="0"/>
              <a:t> acts as a glue to connect multiple such maps, across indoor and outdoor spaces, to provide spatial applications with a seamless naming service.</a:t>
            </a:r>
          </a:p>
        </p:txBody>
      </p:sp>
      <p:sp>
        <p:nvSpPr>
          <p:cNvPr id="4" name="Slide Number Placeholder 3">
            <a:extLst>
              <a:ext uri="{FF2B5EF4-FFF2-40B4-BE49-F238E27FC236}">
                <a16:creationId xmlns:a16="http://schemas.microsoft.com/office/drawing/2014/main" id="{C0005E7D-9AE0-D463-9993-5E4AC9B55C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D670F3-C40A-FB43-8A78-3D0A614841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93408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1B084-57E1-CD6B-27C4-6D73E43B6C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E95130-E605-671F-0205-27682B4E8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65107-DB1A-84D1-A1F9-306D3C0128D1}"/>
              </a:ext>
            </a:extLst>
          </p:cNvPr>
          <p:cNvSpPr>
            <a:spLocks noGrp="1"/>
          </p:cNvSpPr>
          <p:nvPr>
            <p:ph type="body" idx="1"/>
          </p:nvPr>
        </p:nvSpPr>
        <p:spPr/>
        <p:txBody>
          <a:bodyPr/>
          <a:lstStyle/>
          <a:p>
            <a:r>
              <a:rPr lang="en-US" dirty="0"/>
              <a:t>While google maps can continue to resolve parts of the name, we can resolve the other parts using smaller independent maps like Target and CMU maps.</a:t>
            </a:r>
          </a:p>
        </p:txBody>
      </p:sp>
      <p:sp>
        <p:nvSpPr>
          <p:cNvPr id="4" name="Slide Number Placeholder 3">
            <a:extLst>
              <a:ext uri="{FF2B5EF4-FFF2-40B4-BE49-F238E27FC236}">
                <a16:creationId xmlns:a16="http://schemas.microsoft.com/office/drawing/2014/main" id="{97F357BB-0749-991F-6131-A931983226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534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E0E00-25FA-487A-F648-281099BC26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8FCC6-6DC3-8FC1-F47D-733BAC9922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953CBE-702B-14AF-BDD7-C799350E2B7D}"/>
              </a:ext>
            </a:extLst>
          </p:cNvPr>
          <p:cNvSpPr>
            <a:spLocks noGrp="1"/>
          </p:cNvSpPr>
          <p:nvPr>
            <p:ph type="body" idx="1"/>
          </p:nvPr>
        </p:nvSpPr>
        <p:spPr/>
        <p:txBody>
          <a:bodyPr/>
          <a:lstStyle/>
          <a:p>
            <a:r>
              <a:rPr lang="en-US" dirty="0"/>
              <a:t>While google maps can continue to resolve parts of the name, we can resolve the other parts using smaller independent maps like Target and CMU maps.</a:t>
            </a:r>
          </a:p>
        </p:txBody>
      </p:sp>
      <p:sp>
        <p:nvSpPr>
          <p:cNvPr id="4" name="Slide Number Placeholder 3">
            <a:extLst>
              <a:ext uri="{FF2B5EF4-FFF2-40B4-BE49-F238E27FC236}">
                <a16:creationId xmlns:a16="http://schemas.microsoft.com/office/drawing/2014/main" id="{C6D8D40D-B3C7-5A8D-AA7C-DE0F57A43F2E}"/>
              </a:ext>
            </a:extLst>
          </p:cNvPr>
          <p:cNvSpPr>
            <a:spLocks noGrp="1"/>
          </p:cNvSpPr>
          <p:nvPr>
            <p:ph type="sldNum" sz="quarter" idx="5"/>
          </p:nvPr>
        </p:nvSpPr>
        <p:spPr/>
        <p:txBody>
          <a:bodyPr/>
          <a:lstStyle/>
          <a:p>
            <a:fld id="{235A27E9-09A7-4A4D-A483-6393A26AD1F5}" type="slidenum">
              <a:rPr lang="en-US" smtClean="0"/>
              <a:t>23</a:t>
            </a:fld>
            <a:endParaRPr lang="en-US"/>
          </a:p>
        </p:txBody>
      </p:sp>
    </p:spTree>
    <p:extLst>
      <p:ext uri="{BB962C8B-B14F-4D97-AF65-F5344CB8AC3E}">
        <p14:creationId xmlns:p14="http://schemas.microsoft.com/office/powerpoint/2010/main" val="846452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the design of </a:t>
            </a:r>
            <a:r>
              <a:rPr lang="en-US" dirty="0" err="1"/>
              <a:t>OpenFLAME</a:t>
            </a:r>
            <a:r>
              <a:rPr lang="en-US" dirty="0"/>
              <a:t>, I want to clarify the design of a centralized spatial naming system, like Google maps.</a:t>
            </a:r>
          </a:p>
          <a:p>
            <a:endParaRPr lang="en-US" dirty="0"/>
          </a:p>
          <a:p>
            <a:r>
              <a:rPr lang="en-US" dirty="0"/>
              <a:t>Google maps is powered by the map data collected and stored by Google. The map data in combination with the geocoding service, which is the service that converts addresses to geographic coordinates and vice versa, forms the Google spatial naming system.</a:t>
            </a:r>
          </a:p>
        </p:txBody>
      </p:sp>
      <p:sp>
        <p:nvSpPr>
          <p:cNvPr id="4" name="Slide Number Placeholder 3"/>
          <p:cNvSpPr>
            <a:spLocks noGrp="1"/>
          </p:cNvSpPr>
          <p:nvPr>
            <p:ph type="sldNum" sz="quarter" idx="5"/>
          </p:nvPr>
        </p:nvSpPr>
        <p:spPr/>
        <p:txBody>
          <a:bodyPr/>
          <a:lstStyle/>
          <a:p>
            <a:fld id="{235A27E9-09A7-4A4D-A483-6393A26AD1F5}" type="slidenum">
              <a:rPr lang="en-US" smtClean="0"/>
              <a:t>24</a:t>
            </a:fld>
            <a:endParaRPr lang="en-US"/>
          </a:p>
        </p:txBody>
      </p:sp>
    </p:spTree>
    <p:extLst>
      <p:ext uri="{BB962C8B-B14F-4D97-AF65-F5344CB8AC3E}">
        <p14:creationId xmlns:p14="http://schemas.microsoft.com/office/powerpoint/2010/main" val="1392200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2E211-250A-8151-EA37-74C7D29C2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1DC57-AF66-1CE3-0427-F18121BDA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4DCEC-9D27-253F-EFA2-BABA3CB3EC79}"/>
              </a:ext>
            </a:extLst>
          </p:cNvPr>
          <p:cNvSpPr>
            <a:spLocks noGrp="1"/>
          </p:cNvSpPr>
          <p:nvPr>
            <p:ph type="body" idx="1"/>
          </p:nvPr>
        </p:nvSpPr>
        <p:spPr/>
        <p:txBody>
          <a:bodyPr/>
          <a:lstStyle/>
          <a:p>
            <a:r>
              <a:rPr lang="en-US" dirty="0"/>
              <a:t>In order to make this naming system useful to applications, today’s mapping platforms also provide a whole range of services on top of the map data such as multiple visualizations, route optimizations, and location-based search APIs.</a:t>
            </a:r>
          </a:p>
        </p:txBody>
      </p:sp>
      <p:sp>
        <p:nvSpPr>
          <p:cNvPr id="4" name="Slide Number Placeholder 3">
            <a:extLst>
              <a:ext uri="{FF2B5EF4-FFF2-40B4-BE49-F238E27FC236}">
                <a16:creationId xmlns:a16="http://schemas.microsoft.com/office/drawing/2014/main" id="{0F1C9303-4E6A-DC6F-D5E4-48993FE31B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71740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C1656-762A-1A95-9423-64AA6EB2CC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B15660-0001-8A38-7371-7C30001197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8F76C-846A-E8E7-5B57-F9D64EEAFDCD}"/>
              </a:ext>
            </a:extLst>
          </p:cNvPr>
          <p:cNvSpPr>
            <a:spLocks noGrp="1"/>
          </p:cNvSpPr>
          <p:nvPr>
            <p:ph type="body" idx="1"/>
          </p:nvPr>
        </p:nvSpPr>
        <p:spPr/>
        <p:txBody>
          <a:bodyPr/>
          <a:lstStyle/>
          <a:p>
            <a:r>
              <a:rPr lang="en-US" dirty="0"/>
              <a:t>To make the our spatial naming system similarly useful to spatial applications, we identify and focus on a handful of services just because most spatial applications need these basic services.</a:t>
            </a:r>
          </a:p>
          <a:p>
            <a:endParaRPr lang="en-US" dirty="0"/>
          </a:p>
          <a:p>
            <a:endParaRPr lang="en-US" dirty="0"/>
          </a:p>
          <a:p>
            <a:r>
              <a:rPr lang="en-US" dirty="0"/>
              <a:t>While I won’t go into the details of these services, the choice of these services does not affect in any fundamental way the design of the naming system itself.</a:t>
            </a:r>
          </a:p>
          <a:p>
            <a:endParaRPr lang="en-US" dirty="0"/>
          </a:p>
          <a:p>
            <a:r>
              <a:rPr lang="en-US" dirty="0"/>
              <a:t>The system that stores the map data and the services provided on top of this data is called a map server in </a:t>
            </a:r>
            <a:r>
              <a:rPr lang="en-US" dirty="0" err="1"/>
              <a:t>OpenFLAME</a:t>
            </a:r>
            <a:r>
              <a:rPr lang="en-US" dirty="0"/>
              <a:t>. Map servers can be maintained by independent organizations for their own spaces.</a:t>
            </a:r>
          </a:p>
        </p:txBody>
      </p:sp>
      <p:sp>
        <p:nvSpPr>
          <p:cNvPr id="4" name="Slide Number Placeholder 3">
            <a:extLst>
              <a:ext uri="{FF2B5EF4-FFF2-40B4-BE49-F238E27FC236}">
                <a16:creationId xmlns:a16="http://schemas.microsoft.com/office/drawing/2014/main" id="{9BB4C1E6-2EB1-2A72-A634-1A8A1E71219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6619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52032-FD0C-203E-C0C3-72A204A02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FB861-A7AF-DD98-0E75-A5E7258FE1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1F1C5-5DD9-CB25-60A7-D222A5E545C4}"/>
              </a:ext>
            </a:extLst>
          </p:cNvPr>
          <p:cNvSpPr>
            <a:spLocks noGrp="1"/>
          </p:cNvSpPr>
          <p:nvPr>
            <p:ph type="body" idx="1"/>
          </p:nvPr>
        </p:nvSpPr>
        <p:spPr/>
        <p:txBody>
          <a:bodyPr/>
          <a:lstStyle/>
          <a:p>
            <a:r>
              <a:rPr lang="en-US" dirty="0" err="1"/>
              <a:t>OpenFLAME</a:t>
            </a:r>
            <a:r>
              <a:rPr lang="en-US" dirty="0"/>
              <a:t> is composed of multiple map servers from multiple organizations. The </a:t>
            </a:r>
            <a:r>
              <a:rPr lang="en-US" dirty="0" err="1"/>
              <a:t>OpenFLAME</a:t>
            </a:r>
            <a:r>
              <a:rPr lang="en-US" dirty="0"/>
              <a:t> client running on client devices discovers and contacts the necessary map servers to provide spatial naming and map-based services to the client.</a:t>
            </a:r>
          </a:p>
        </p:txBody>
      </p:sp>
      <p:sp>
        <p:nvSpPr>
          <p:cNvPr id="4" name="Slide Number Placeholder 3">
            <a:extLst>
              <a:ext uri="{FF2B5EF4-FFF2-40B4-BE49-F238E27FC236}">
                <a16:creationId xmlns:a16="http://schemas.microsoft.com/office/drawing/2014/main" id="{81EEFD8E-9F13-5317-EE89-A244AD2E943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0476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spatial discovery system running on the client to identify relevant map servers serving a region.</a:t>
            </a:r>
          </a:p>
        </p:txBody>
      </p:sp>
      <p:sp>
        <p:nvSpPr>
          <p:cNvPr id="4" name="Slide Number Placeholder 3"/>
          <p:cNvSpPr>
            <a:spLocks noGrp="1"/>
          </p:cNvSpPr>
          <p:nvPr>
            <p:ph type="sldNum" sz="quarter" idx="5"/>
          </p:nvPr>
        </p:nvSpPr>
        <p:spPr/>
        <p:txBody>
          <a:bodyPr/>
          <a:lstStyle/>
          <a:p>
            <a:fld id="{235A27E9-09A7-4A4D-A483-6393A26AD1F5}" type="slidenum">
              <a:rPr lang="en-US" smtClean="0"/>
              <a:t>29</a:t>
            </a:fld>
            <a:endParaRPr lang="en-US"/>
          </a:p>
        </p:txBody>
      </p:sp>
    </p:spTree>
    <p:extLst>
      <p:ext uri="{BB962C8B-B14F-4D97-AF65-F5344CB8AC3E}">
        <p14:creationId xmlns:p14="http://schemas.microsoft.com/office/powerpoint/2010/main" val="99355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in centralized maps, we need to split the </a:t>
            </a:r>
          </a:p>
        </p:txBody>
      </p:sp>
      <p:sp>
        <p:nvSpPr>
          <p:cNvPr id="4" name="Slide Number Placeholder 3"/>
          <p:cNvSpPr>
            <a:spLocks noGrp="1"/>
          </p:cNvSpPr>
          <p:nvPr>
            <p:ph type="sldNum" sz="quarter" idx="5"/>
          </p:nvPr>
        </p:nvSpPr>
        <p:spPr/>
        <p:txBody>
          <a:bodyPr/>
          <a:lstStyle/>
          <a:p>
            <a:fld id="{235A27E9-09A7-4A4D-A483-6393A26AD1F5}" type="slidenum">
              <a:rPr lang="en-US" smtClean="0"/>
              <a:t>30</a:t>
            </a:fld>
            <a:endParaRPr lang="en-US"/>
          </a:p>
        </p:txBody>
      </p:sp>
    </p:spTree>
    <p:extLst>
      <p:ext uri="{BB962C8B-B14F-4D97-AF65-F5344CB8AC3E}">
        <p14:creationId xmlns:p14="http://schemas.microsoft.com/office/powerpoint/2010/main" val="348262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E0CC9-65AB-F949-B80E-09923B9B0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28CD2-9F2F-A17C-EE07-7EFB18D46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D301C-2C9F-F392-E4A5-C5A50CBFCCE4}"/>
              </a:ext>
            </a:extLst>
          </p:cNvPr>
          <p:cNvSpPr>
            <a:spLocks noGrp="1"/>
          </p:cNvSpPr>
          <p:nvPr>
            <p:ph type="body" idx="1"/>
          </p:nvPr>
        </p:nvSpPr>
        <p:spPr/>
        <p:txBody>
          <a:bodyPr/>
          <a:lstStyle/>
          <a:p>
            <a:r>
              <a:rPr lang="en-US" dirty="0"/>
              <a:t>…To Augmented reality and autonomous robot.</a:t>
            </a:r>
          </a:p>
        </p:txBody>
      </p:sp>
      <p:sp>
        <p:nvSpPr>
          <p:cNvPr id="4" name="Slide Number Placeholder 3">
            <a:extLst>
              <a:ext uri="{FF2B5EF4-FFF2-40B4-BE49-F238E27FC236}">
                <a16:creationId xmlns:a16="http://schemas.microsoft.com/office/drawing/2014/main" id="{76F8C6C4-D2FC-DD2A-08FD-FCDFBA009168}"/>
              </a:ext>
            </a:extLst>
          </p:cNvPr>
          <p:cNvSpPr>
            <a:spLocks noGrp="1"/>
          </p:cNvSpPr>
          <p:nvPr>
            <p:ph type="sldNum" sz="quarter" idx="5"/>
          </p:nvPr>
        </p:nvSpPr>
        <p:spPr/>
        <p:txBody>
          <a:bodyPr/>
          <a:lstStyle/>
          <a:p>
            <a:fld id="{235A27E9-09A7-4A4D-A483-6393A26AD1F5}" type="slidenum">
              <a:rPr lang="en-US" smtClean="0"/>
              <a:t>3</a:t>
            </a:fld>
            <a:endParaRPr lang="en-US"/>
          </a:p>
        </p:txBody>
      </p:sp>
    </p:spTree>
    <p:extLst>
      <p:ext uri="{BB962C8B-B14F-4D97-AF65-F5344CB8AC3E}">
        <p14:creationId xmlns:p14="http://schemas.microsoft.com/office/powerpoint/2010/main" val="163962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36DE0-B769-D780-54D9-BA69459433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3CEB1-12AE-3B68-C8FF-AB88A804A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D8C64B-C2CB-945F-159E-575344074EE8}"/>
              </a:ext>
            </a:extLst>
          </p:cNvPr>
          <p:cNvSpPr>
            <a:spLocks noGrp="1"/>
          </p:cNvSpPr>
          <p:nvPr>
            <p:ph type="body" idx="1"/>
          </p:nvPr>
        </p:nvSpPr>
        <p:spPr/>
        <p:txBody>
          <a:bodyPr/>
          <a:lstStyle/>
          <a:p>
            <a:r>
              <a:rPr lang="en-US" dirty="0"/>
              <a:t>Let us look at an example of how an application can be built on </a:t>
            </a:r>
            <a:r>
              <a:rPr lang="en-US" dirty="0" err="1"/>
              <a:t>OpenFLAME</a:t>
            </a:r>
            <a:r>
              <a:rPr lang="en-US" dirty="0"/>
              <a:t>. Here I am showing an example of an augmented reality content placement applications.</a:t>
            </a:r>
          </a:p>
        </p:txBody>
      </p:sp>
      <p:sp>
        <p:nvSpPr>
          <p:cNvPr id="4" name="Slide Number Placeholder 3">
            <a:extLst>
              <a:ext uri="{FF2B5EF4-FFF2-40B4-BE49-F238E27FC236}">
                <a16:creationId xmlns:a16="http://schemas.microsoft.com/office/drawing/2014/main" id="{21C3DAA6-F688-7DA9-0322-4F4C5BF0A2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27322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9E2A2-2B4B-885E-CAD0-9A4851CF88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EDF55-415F-5C84-10A0-72B9EF962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6299DE-8F66-6553-1B7D-67F3F0A4F3C5}"/>
              </a:ext>
            </a:extLst>
          </p:cNvPr>
          <p:cNvSpPr>
            <a:spLocks noGrp="1"/>
          </p:cNvSpPr>
          <p:nvPr>
            <p:ph type="body" idx="1"/>
          </p:nvPr>
        </p:nvSpPr>
        <p:spPr/>
        <p:txBody>
          <a:bodyPr/>
          <a:lstStyle/>
          <a:p>
            <a:r>
              <a:rPr lang="en-US" dirty="0"/>
              <a:t>Let us look at an example of how an application can be built on </a:t>
            </a:r>
            <a:r>
              <a:rPr lang="en-US" dirty="0" err="1"/>
              <a:t>OpenFLAME</a:t>
            </a:r>
            <a:r>
              <a:rPr lang="en-US" dirty="0"/>
              <a:t>. Here I am showing an example of an augmented reality content placement applications.</a:t>
            </a:r>
          </a:p>
        </p:txBody>
      </p:sp>
      <p:sp>
        <p:nvSpPr>
          <p:cNvPr id="4" name="Slide Number Placeholder 3">
            <a:extLst>
              <a:ext uri="{FF2B5EF4-FFF2-40B4-BE49-F238E27FC236}">
                <a16:creationId xmlns:a16="http://schemas.microsoft.com/office/drawing/2014/main" id="{2AA9EF06-67D4-7FBE-5427-3EAF1906FA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66874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more intuition.</a:t>
            </a:r>
          </a:p>
          <a:p>
            <a:endParaRPr lang="en-US" dirty="0"/>
          </a:p>
          <a:p>
            <a:endParaRPr lang="en-US" dirty="0"/>
          </a:p>
        </p:txBody>
      </p:sp>
      <p:sp>
        <p:nvSpPr>
          <p:cNvPr id="4" name="Slide Number Placeholder 3"/>
          <p:cNvSpPr>
            <a:spLocks noGrp="1"/>
          </p:cNvSpPr>
          <p:nvPr>
            <p:ph type="sldNum" sz="quarter" idx="5"/>
          </p:nvPr>
        </p:nvSpPr>
        <p:spPr/>
        <p:txBody>
          <a:bodyPr/>
          <a:lstStyle/>
          <a:p>
            <a:fld id="{235A27E9-09A7-4A4D-A483-6393A26AD1F5}" type="slidenum">
              <a:rPr lang="en-US" smtClean="0"/>
              <a:t>33</a:t>
            </a:fld>
            <a:endParaRPr lang="en-US"/>
          </a:p>
        </p:txBody>
      </p:sp>
    </p:spTree>
    <p:extLst>
      <p:ext uri="{BB962C8B-B14F-4D97-AF65-F5344CB8AC3E}">
        <p14:creationId xmlns:p14="http://schemas.microsoft.com/office/powerpoint/2010/main" val="4282755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6552A-9529-409C-D1D5-36284C5DA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178B54-799A-09EB-4777-EA16B19C2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08D7C-4640-30C1-FAC3-3B6D94FB1B53}"/>
              </a:ext>
            </a:extLst>
          </p:cNvPr>
          <p:cNvSpPr>
            <a:spLocks noGrp="1"/>
          </p:cNvSpPr>
          <p:nvPr>
            <p:ph type="body" idx="1"/>
          </p:nvPr>
        </p:nvSpPr>
        <p:spPr/>
        <p:txBody>
          <a:bodyPr/>
          <a:lstStyle/>
          <a:p>
            <a:r>
              <a:rPr lang="en-US" dirty="0"/>
              <a:t>Provide more intuition.</a:t>
            </a:r>
          </a:p>
          <a:p>
            <a:endParaRPr lang="en-US" dirty="0"/>
          </a:p>
          <a:p>
            <a:endParaRPr lang="en-US" dirty="0"/>
          </a:p>
        </p:txBody>
      </p:sp>
      <p:sp>
        <p:nvSpPr>
          <p:cNvPr id="4" name="Slide Number Placeholder 3">
            <a:extLst>
              <a:ext uri="{FF2B5EF4-FFF2-40B4-BE49-F238E27FC236}">
                <a16:creationId xmlns:a16="http://schemas.microsoft.com/office/drawing/2014/main" id="{2FB12851-B147-AFD8-2B61-B387BAE86C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65888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F1644-9580-FFC2-5D51-929657416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2C38C-8B29-D11F-BA16-23EAA4818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069A3-D5F1-9D2E-ED40-88482DB5AA66}"/>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EE69DF2-39F3-F41E-0399-E31F0E40B0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40049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81B90-F498-7447-DE83-EE2CBB18BB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79BCC-5C33-2236-7DC7-8D6746796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1DFCA-F650-2A7C-B6D2-A6D64B6446D1}"/>
              </a:ext>
            </a:extLst>
          </p:cNvPr>
          <p:cNvSpPr>
            <a:spLocks noGrp="1"/>
          </p:cNvSpPr>
          <p:nvPr>
            <p:ph type="body" idx="1"/>
          </p:nvPr>
        </p:nvSpPr>
        <p:spPr/>
        <p:txBody>
          <a:bodyPr/>
          <a:lstStyle/>
          <a:p>
            <a:r>
              <a:rPr lang="en-US" dirty="0"/>
              <a:t>Provide more intuition.</a:t>
            </a:r>
          </a:p>
          <a:p>
            <a:endParaRPr lang="en-US" dirty="0"/>
          </a:p>
          <a:p>
            <a:endParaRPr lang="en-US" dirty="0"/>
          </a:p>
        </p:txBody>
      </p:sp>
      <p:sp>
        <p:nvSpPr>
          <p:cNvPr id="4" name="Slide Number Placeholder 3">
            <a:extLst>
              <a:ext uri="{FF2B5EF4-FFF2-40B4-BE49-F238E27FC236}">
                <a16:creationId xmlns:a16="http://schemas.microsoft.com/office/drawing/2014/main" id="{0EB4C680-C2FF-B7BB-23D9-4275EB16A3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29808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7C9A6-02B1-24BA-641D-63012A4FD9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01B54-4B6C-4238-F2CF-A83AAA26BA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7A2893-E623-02DE-B09E-EF832211104E}"/>
              </a:ext>
            </a:extLst>
          </p:cNvPr>
          <p:cNvSpPr>
            <a:spLocks noGrp="1"/>
          </p:cNvSpPr>
          <p:nvPr>
            <p:ph type="body" idx="1"/>
          </p:nvPr>
        </p:nvSpPr>
        <p:spPr/>
        <p:txBody>
          <a:bodyPr/>
          <a:lstStyle/>
          <a:p>
            <a:r>
              <a:rPr lang="en-US" dirty="0"/>
              <a:t>Provide more intuition.</a:t>
            </a:r>
          </a:p>
          <a:p>
            <a:endParaRPr lang="en-US" dirty="0"/>
          </a:p>
          <a:p>
            <a:endParaRPr lang="en-US" dirty="0"/>
          </a:p>
        </p:txBody>
      </p:sp>
      <p:sp>
        <p:nvSpPr>
          <p:cNvPr id="4" name="Slide Number Placeholder 3">
            <a:extLst>
              <a:ext uri="{FF2B5EF4-FFF2-40B4-BE49-F238E27FC236}">
                <a16:creationId xmlns:a16="http://schemas.microsoft.com/office/drawing/2014/main" id="{4AD305BF-AA78-E227-5980-A3694AB3B6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1656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06B5-79D1-8BB0-A010-4F4878978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564924-6172-87B2-D91D-ED9DC01AC4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809A2-272E-E326-850E-5A514A823920}"/>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148B7A1-06AD-CE75-F59F-3A672E9360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27532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7F4FB-8C52-1093-B1A3-37A6CAE91F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90A980-E87E-F370-D035-47A21F1411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6F3DB2-B270-EA25-EC89-5F1B1C555991}"/>
              </a:ext>
            </a:extLst>
          </p:cNvPr>
          <p:cNvSpPr>
            <a:spLocks noGrp="1"/>
          </p:cNvSpPr>
          <p:nvPr>
            <p:ph type="body" idx="1"/>
          </p:nvPr>
        </p:nvSpPr>
        <p:spPr/>
        <p:txBody>
          <a:bodyPr/>
          <a:lstStyle/>
          <a:p>
            <a:r>
              <a:rPr lang="en-US" dirty="0"/>
              <a:t>Provide more intuition.</a:t>
            </a:r>
          </a:p>
          <a:p>
            <a:endParaRPr lang="en-US" dirty="0"/>
          </a:p>
          <a:p>
            <a:endParaRPr lang="en-US" dirty="0"/>
          </a:p>
        </p:txBody>
      </p:sp>
      <p:sp>
        <p:nvSpPr>
          <p:cNvPr id="4" name="Slide Number Placeholder 3">
            <a:extLst>
              <a:ext uri="{FF2B5EF4-FFF2-40B4-BE49-F238E27FC236}">
                <a16:creationId xmlns:a16="http://schemas.microsoft.com/office/drawing/2014/main" id="{395A25B8-8027-F67F-0ACB-C1B1F82CBC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65490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B7A08-4AAB-72CF-318B-29AD9780D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19307-02BE-08CE-861A-CAD0424DF8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792B7-3346-5D4E-4795-CC37B4DBAC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EFF926-4F8C-0BE4-4B4E-74B508F003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7330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D50B3-23D7-7C81-4A6A-041D0C9118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DEF8DD-E3B6-DF4A-0991-6B4F7C1E4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C1615-5794-8494-8744-8143227AF534}"/>
              </a:ext>
            </a:extLst>
          </p:cNvPr>
          <p:cNvSpPr>
            <a:spLocks noGrp="1"/>
          </p:cNvSpPr>
          <p:nvPr>
            <p:ph type="body" idx="1"/>
          </p:nvPr>
        </p:nvSpPr>
        <p:spPr/>
        <p:txBody>
          <a:bodyPr/>
          <a:lstStyle/>
          <a:p>
            <a:r>
              <a:rPr lang="en-US" dirty="0"/>
              <a:t>Perhaps, we think that the next generation of the web is going to be the spatial web which would host such spatial applications.</a:t>
            </a:r>
          </a:p>
          <a:p>
            <a:endParaRPr lang="en-US" dirty="0"/>
          </a:p>
          <a:p>
            <a:r>
              <a:rPr lang="en-US" dirty="0"/>
              <a:t>As part of the systems community, we believe that we need to start building the underlying systems infrastructure that is needed to enable such applications.</a:t>
            </a:r>
          </a:p>
        </p:txBody>
      </p:sp>
      <p:sp>
        <p:nvSpPr>
          <p:cNvPr id="4" name="Slide Number Placeholder 3">
            <a:extLst>
              <a:ext uri="{FF2B5EF4-FFF2-40B4-BE49-F238E27FC236}">
                <a16:creationId xmlns:a16="http://schemas.microsoft.com/office/drawing/2014/main" id="{42E29D17-ECD4-A2E4-DFF3-EDC31BDC3EDD}"/>
              </a:ext>
            </a:extLst>
          </p:cNvPr>
          <p:cNvSpPr>
            <a:spLocks noGrp="1"/>
          </p:cNvSpPr>
          <p:nvPr>
            <p:ph type="sldNum" sz="quarter" idx="5"/>
          </p:nvPr>
        </p:nvSpPr>
        <p:spPr/>
        <p:txBody>
          <a:bodyPr/>
          <a:lstStyle/>
          <a:p>
            <a:fld id="{235A27E9-09A7-4A4D-A483-6393A26AD1F5}" type="slidenum">
              <a:rPr lang="en-US" smtClean="0"/>
              <a:t>4</a:t>
            </a:fld>
            <a:endParaRPr lang="en-US"/>
          </a:p>
        </p:txBody>
      </p:sp>
    </p:spTree>
    <p:extLst>
      <p:ext uri="{BB962C8B-B14F-4D97-AF65-F5344CB8AC3E}">
        <p14:creationId xmlns:p14="http://schemas.microsoft.com/office/powerpoint/2010/main" val="3093811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DF61A-57BF-1731-D27C-FBC97F674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E04D93-AAE8-FFF4-474F-715A178FD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31281-75F6-C09E-1D7B-DDA0B662D0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C37804-0C48-2A48-5B99-A309BD3190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6251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7B798-C58B-7AE7-4318-1F50FE67B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BAF94-7B7C-693E-B0F7-798DA4FDE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39B97-11D3-B486-3526-D9D92BF381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5DC190-11FE-3A38-9C6A-C52078238D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129716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F8FFF-F5F0-1254-15BD-56961B514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0F0CB-8CD1-BD7D-32DB-72E8915CC3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5A574-6454-2B89-54D6-0035E33EA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793D94-E0FB-AC73-4EEE-C0E3628032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5133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5A27E9-09A7-4A4D-A483-6393A26AD1F5}" type="slidenum">
              <a:rPr lang="en-US" smtClean="0"/>
              <a:t>50</a:t>
            </a:fld>
            <a:endParaRPr lang="en-US"/>
          </a:p>
        </p:txBody>
      </p:sp>
    </p:spTree>
    <p:extLst>
      <p:ext uri="{BB962C8B-B14F-4D97-AF65-F5344CB8AC3E}">
        <p14:creationId xmlns:p14="http://schemas.microsoft.com/office/powerpoint/2010/main" val="3806797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91EEC-0FB9-2F67-491E-E673F61EF5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AE9B1-C2C8-EEDF-510B-8C22519E1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22A0F6-E4AA-2B96-08A5-7FBC41D55374}"/>
              </a:ext>
            </a:extLst>
          </p:cNvPr>
          <p:cNvSpPr>
            <a:spLocks noGrp="1"/>
          </p:cNvSpPr>
          <p:nvPr>
            <p:ph type="body" idx="1"/>
          </p:nvPr>
        </p:nvSpPr>
        <p:spPr/>
        <p:txBody>
          <a:bodyPr/>
          <a:lstStyle/>
          <a:p>
            <a:r>
              <a:rPr lang="en-US" dirty="0"/>
              <a:t>I present </a:t>
            </a:r>
            <a:r>
              <a:rPr lang="en-US" dirty="0" err="1"/>
              <a:t>OpenFLAME</a:t>
            </a:r>
            <a:r>
              <a:rPr lang="en-US" dirty="0"/>
              <a:t>, a federated map system we’re building at CMU.</a:t>
            </a:r>
          </a:p>
        </p:txBody>
      </p:sp>
      <p:sp>
        <p:nvSpPr>
          <p:cNvPr id="4" name="Slide Number Placeholder 3">
            <a:extLst>
              <a:ext uri="{FF2B5EF4-FFF2-40B4-BE49-F238E27FC236}">
                <a16:creationId xmlns:a16="http://schemas.microsoft.com/office/drawing/2014/main" id="{44C5FDD5-7ECF-5354-78D4-FF45A3D19A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4178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back up slides.</a:t>
            </a:r>
          </a:p>
        </p:txBody>
      </p:sp>
      <p:sp>
        <p:nvSpPr>
          <p:cNvPr id="4" name="Slide Number Placeholder 3"/>
          <p:cNvSpPr>
            <a:spLocks noGrp="1"/>
          </p:cNvSpPr>
          <p:nvPr>
            <p:ph type="sldNum" sz="quarter" idx="5"/>
          </p:nvPr>
        </p:nvSpPr>
        <p:spPr/>
        <p:txBody>
          <a:bodyPr/>
          <a:lstStyle/>
          <a:p>
            <a:fld id="{235A27E9-09A7-4A4D-A483-6393A26AD1F5}" type="slidenum">
              <a:rPr lang="en-US" smtClean="0"/>
              <a:t>59</a:t>
            </a:fld>
            <a:endParaRPr lang="en-US"/>
          </a:p>
        </p:txBody>
      </p:sp>
    </p:spTree>
    <p:extLst>
      <p:ext uri="{BB962C8B-B14F-4D97-AF65-F5344CB8AC3E}">
        <p14:creationId xmlns:p14="http://schemas.microsoft.com/office/powerpoint/2010/main" val="2245237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B91E6-12DD-A904-4661-1C32E0FEC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E772D3-AAC7-3A6C-182B-46E61B6AE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396FB-E245-48D1-1844-DAB30C781F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772EDB-45DF-0389-3106-BA9A7C3959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01206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CEAD-BC36-5799-6AEC-06C7DA3032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892D7-0201-18FC-5675-CC8F00CA8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58272-65AD-995C-E036-CD93CB7C95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A8C62A-29BC-3D97-F7B1-E3DCC16669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43498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2CCB6-7AB5-31D2-5C13-362D45788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41249-D53E-DC80-23B9-6B1B090B7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307E56-8D7E-F286-DC17-0F49CDC8FD64}"/>
              </a:ext>
            </a:extLst>
          </p:cNvPr>
          <p:cNvSpPr>
            <a:spLocks noGrp="1"/>
          </p:cNvSpPr>
          <p:nvPr>
            <p:ph type="body" idx="1"/>
          </p:nvPr>
        </p:nvSpPr>
        <p:spPr/>
        <p:txBody>
          <a:bodyPr/>
          <a:lstStyle/>
          <a:p>
            <a:r>
              <a:rPr lang="en-US" dirty="0"/>
              <a:t>Remove this slide</a:t>
            </a:r>
          </a:p>
        </p:txBody>
      </p:sp>
      <p:sp>
        <p:nvSpPr>
          <p:cNvPr id="4" name="Slide Number Placeholder 3">
            <a:extLst>
              <a:ext uri="{FF2B5EF4-FFF2-40B4-BE49-F238E27FC236}">
                <a16:creationId xmlns:a16="http://schemas.microsoft.com/office/drawing/2014/main" id="{7DC2B1CD-4B10-4DF7-5961-A4742B69FB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27961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a:t>
            </a:r>
          </a:p>
          <a:p>
            <a:endParaRPr lang="en-US" dirty="0"/>
          </a:p>
          <a:p>
            <a:r>
              <a:rPr lang="en-US" dirty="0"/>
              <a:t>Zoom out video -- loop</a:t>
            </a:r>
          </a:p>
        </p:txBody>
      </p:sp>
      <p:sp>
        <p:nvSpPr>
          <p:cNvPr id="4" name="Slide Number Placeholder 3"/>
          <p:cNvSpPr>
            <a:spLocks noGrp="1"/>
          </p:cNvSpPr>
          <p:nvPr>
            <p:ph type="sldNum" sz="quarter" idx="5"/>
          </p:nvPr>
        </p:nvSpPr>
        <p:spPr/>
        <p:txBody>
          <a:bodyPr/>
          <a:lstStyle/>
          <a:p>
            <a:fld id="{235A27E9-09A7-4A4D-A483-6393A26AD1F5}" type="slidenum">
              <a:rPr lang="en-US" smtClean="0"/>
              <a:t>63</a:t>
            </a:fld>
            <a:endParaRPr lang="en-US"/>
          </a:p>
        </p:txBody>
      </p:sp>
    </p:spTree>
    <p:extLst>
      <p:ext uri="{BB962C8B-B14F-4D97-AF65-F5344CB8AC3E}">
        <p14:creationId xmlns:p14="http://schemas.microsoft.com/office/powerpoint/2010/main" val="1056241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things clearer, let us first look at a motivating example application that familiar to all of us, navigation.</a:t>
            </a:r>
          </a:p>
        </p:txBody>
      </p:sp>
      <p:sp>
        <p:nvSpPr>
          <p:cNvPr id="4" name="Slide Number Placeholder 3"/>
          <p:cNvSpPr>
            <a:spLocks noGrp="1"/>
          </p:cNvSpPr>
          <p:nvPr>
            <p:ph type="sldNum" sz="quarter" idx="5"/>
          </p:nvPr>
        </p:nvSpPr>
        <p:spPr/>
        <p:txBody>
          <a:bodyPr/>
          <a:lstStyle/>
          <a:p>
            <a:fld id="{235A27E9-09A7-4A4D-A483-6393A26AD1F5}" type="slidenum">
              <a:rPr lang="en-US" smtClean="0"/>
              <a:t>5</a:t>
            </a:fld>
            <a:endParaRPr lang="en-US"/>
          </a:p>
        </p:txBody>
      </p:sp>
    </p:spTree>
    <p:extLst>
      <p:ext uri="{BB962C8B-B14F-4D97-AF65-F5344CB8AC3E}">
        <p14:creationId xmlns:p14="http://schemas.microsoft.com/office/powerpoint/2010/main" val="11518036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a:t>
            </a:r>
          </a:p>
        </p:txBody>
      </p:sp>
      <p:sp>
        <p:nvSpPr>
          <p:cNvPr id="4" name="Slide Number Placeholder 3"/>
          <p:cNvSpPr>
            <a:spLocks noGrp="1"/>
          </p:cNvSpPr>
          <p:nvPr>
            <p:ph type="sldNum" sz="quarter" idx="5"/>
          </p:nvPr>
        </p:nvSpPr>
        <p:spPr/>
        <p:txBody>
          <a:bodyPr/>
          <a:lstStyle/>
          <a:p>
            <a:fld id="{235A27E9-09A7-4A4D-A483-6393A26AD1F5}" type="slidenum">
              <a:rPr lang="en-US" smtClean="0"/>
              <a:t>64</a:t>
            </a:fld>
            <a:endParaRPr lang="en-US"/>
          </a:p>
        </p:txBody>
      </p:sp>
    </p:spTree>
    <p:extLst>
      <p:ext uri="{BB962C8B-B14F-4D97-AF65-F5344CB8AC3E}">
        <p14:creationId xmlns:p14="http://schemas.microsoft.com/office/powerpoint/2010/main" val="2394930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557DD-4EAE-35AD-8668-FC33E236D8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E2C95A-3C55-5116-690E-C227486416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E38B64-9D8D-393F-05FA-66F99551B5FB}"/>
              </a:ext>
            </a:extLst>
          </p:cNvPr>
          <p:cNvSpPr>
            <a:spLocks noGrp="1"/>
          </p:cNvSpPr>
          <p:nvPr>
            <p:ph type="body" idx="1"/>
          </p:nvPr>
        </p:nvSpPr>
        <p:spPr/>
        <p:txBody>
          <a:bodyPr/>
          <a:lstStyle/>
          <a:p>
            <a:r>
              <a:rPr lang="en-US" dirty="0"/>
              <a:t>Give a picture example. Example, craig street CMU, Pitt, etc.</a:t>
            </a:r>
          </a:p>
          <a:p>
            <a:endParaRPr lang="en-US" dirty="0"/>
          </a:p>
          <a:p>
            <a:r>
              <a:rPr lang="en-US" dirty="0"/>
              <a:t>Put the two challenges at the end</a:t>
            </a:r>
          </a:p>
          <a:p>
            <a:endParaRPr lang="en-US" dirty="0"/>
          </a:p>
          <a:p>
            <a:endParaRPr lang="en-US" dirty="0"/>
          </a:p>
        </p:txBody>
      </p:sp>
      <p:sp>
        <p:nvSpPr>
          <p:cNvPr id="4" name="Slide Number Placeholder 3">
            <a:extLst>
              <a:ext uri="{FF2B5EF4-FFF2-40B4-BE49-F238E27FC236}">
                <a16:creationId xmlns:a16="http://schemas.microsoft.com/office/drawing/2014/main" id="{466F3E28-8B39-13C1-1006-17CB40C439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68038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0DB8B-A247-7163-9CB5-463B609C1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CA993-2442-4250-E211-7F1B083BDD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B52E6-7EA4-8CD3-65F9-77DE7A12F560}"/>
              </a:ext>
            </a:extLst>
          </p:cNvPr>
          <p:cNvSpPr>
            <a:spLocks noGrp="1"/>
          </p:cNvSpPr>
          <p:nvPr>
            <p:ph type="body" idx="1"/>
          </p:nvPr>
        </p:nvSpPr>
        <p:spPr/>
        <p:txBody>
          <a:bodyPr/>
          <a:lstStyle/>
          <a:p>
            <a:r>
              <a:rPr lang="en-US" dirty="0"/>
              <a:t>Concrete examples of the services. Give examples from Google maps</a:t>
            </a:r>
          </a:p>
        </p:txBody>
      </p:sp>
      <p:sp>
        <p:nvSpPr>
          <p:cNvPr id="4" name="Slide Number Placeholder 3">
            <a:extLst>
              <a:ext uri="{FF2B5EF4-FFF2-40B4-BE49-F238E27FC236}">
                <a16:creationId xmlns:a16="http://schemas.microsoft.com/office/drawing/2014/main" id="{03E08D49-7DEF-C4D9-32F6-A7EAFDA843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A27E9-09A7-4A4D-A483-6393A26AD1F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23443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I am giving a talk at CMU in 30 mins, and I realize I need to buy a cable to connect my laptop to the projector. So now I need to run to Target and I need an application that can take me from my office to the shelf at Target that stocks HDMI cables.  </a:t>
            </a:r>
          </a:p>
        </p:txBody>
      </p:sp>
      <p:sp>
        <p:nvSpPr>
          <p:cNvPr id="4" name="Slide Number Placeholder 3"/>
          <p:cNvSpPr>
            <a:spLocks noGrp="1"/>
          </p:cNvSpPr>
          <p:nvPr>
            <p:ph type="sldNum" sz="quarter" idx="5"/>
          </p:nvPr>
        </p:nvSpPr>
        <p:spPr/>
        <p:txBody>
          <a:bodyPr/>
          <a:lstStyle/>
          <a:p>
            <a:fld id="{235A27E9-09A7-4A4D-A483-6393A26AD1F5}" type="slidenum">
              <a:rPr lang="en-US" smtClean="0"/>
              <a:t>6</a:t>
            </a:fld>
            <a:endParaRPr lang="en-US"/>
          </a:p>
        </p:txBody>
      </p:sp>
    </p:spTree>
    <p:extLst>
      <p:ext uri="{BB962C8B-B14F-4D97-AF65-F5344CB8AC3E}">
        <p14:creationId xmlns:p14="http://schemas.microsoft.com/office/powerpoint/2010/main" val="411441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4B220-B0C0-8016-EFD9-8E97FAAAF1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9FF9AA-F25E-B5D4-6350-349E53BF9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D26C2F-9673-246C-732C-EE10C0120204}"/>
              </a:ext>
            </a:extLst>
          </p:cNvPr>
          <p:cNvSpPr>
            <a:spLocks noGrp="1"/>
          </p:cNvSpPr>
          <p:nvPr>
            <p:ph type="body" idx="1"/>
          </p:nvPr>
        </p:nvSpPr>
        <p:spPr/>
        <p:txBody>
          <a:bodyPr/>
          <a:lstStyle/>
          <a:p>
            <a:r>
              <a:rPr lang="en-US" dirty="0"/>
              <a:t>To enable such applications, we need a system that associates such strings, or names, with real-world locations. </a:t>
            </a:r>
          </a:p>
          <a:p>
            <a:endParaRPr lang="en-US" dirty="0"/>
          </a:p>
          <a:p>
            <a:r>
              <a:rPr lang="en-US" dirty="0"/>
              <a:t>In other words, we need a spatial naming system, also known as a map. Because that’s what maps do, assign names to real-world locations.</a:t>
            </a:r>
          </a:p>
          <a:p>
            <a:endParaRPr lang="en-US" dirty="0"/>
          </a:p>
        </p:txBody>
      </p:sp>
      <p:sp>
        <p:nvSpPr>
          <p:cNvPr id="4" name="Slide Number Placeholder 3">
            <a:extLst>
              <a:ext uri="{FF2B5EF4-FFF2-40B4-BE49-F238E27FC236}">
                <a16:creationId xmlns:a16="http://schemas.microsoft.com/office/drawing/2014/main" id="{69CC60F6-3627-C090-3389-E62181C641F6}"/>
              </a:ext>
            </a:extLst>
          </p:cNvPr>
          <p:cNvSpPr>
            <a:spLocks noGrp="1"/>
          </p:cNvSpPr>
          <p:nvPr>
            <p:ph type="sldNum" sz="quarter" idx="5"/>
          </p:nvPr>
        </p:nvSpPr>
        <p:spPr/>
        <p:txBody>
          <a:bodyPr/>
          <a:lstStyle/>
          <a:p>
            <a:fld id="{235A27E9-09A7-4A4D-A483-6393A26AD1F5}" type="slidenum">
              <a:rPr lang="en-US" smtClean="0"/>
              <a:t>7</a:t>
            </a:fld>
            <a:endParaRPr lang="en-US"/>
          </a:p>
        </p:txBody>
      </p:sp>
    </p:spTree>
    <p:extLst>
      <p:ext uri="{BB962C8B-B14F-4D97-AF65-F5344CB8AC3E}">
        <p14:creationId xmlns:p14="http://schemas.microsoft.com/office/powerpoint/2010/main" val="3129213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9E4BE-D098-0970-8D5B-503A568CA8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D8BFA1-C2C3-1959-5ED8-BDDA48B141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D93C5A-CF8A-0711-98AF-A3F90173D4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build an application like this today, you would one of the digital world maps. Google maps, Apple maps, </a:t>
            </a:r>
            <a:r>
              <a:rPr lang="en-US" dirty="0" err="1"/>
              <a:t>mapbox</a:t>
            </a:r>
            <a:r>
              <a:rPr lang="en-US" dirty="0"/>
              <a:t>, </a:t>
            </a:r>
            <a:r>
              <a:rPr lang="en-US" dirty="0" err="1"/>
              <a:t>openstreetmap</a:t>
            </a:r>
            <a:r>
              <a:rPr lang="en-US" dirty="0"/>
              <a:t> are some examples.</a:t>
            </a:r>
          </a:p>
          <a:p>
            <a:endParaRPr lang="en-US" dirty="0"/>
          </a:p>
        </p:txBody>
      </p:sp>
      <p:sp>
        <p:nvSpPr>
          <p:cNvPr id="4" name="Slide Number Placeholder 3">
            <a:extLst>
              <a:ext uri="{FF2B5EF4-FFF2-40B4-BE49-F238E27FC236}">
                <a16:creationId xmlns:a16="http://schemas.microsoft.com/office/drawing/2014/main" id="{ABA4D9A7-C95D-C723-DB68-F90C1E6764DC}"/>
              </a:ext>
            </a:extLst>
          </p:cNvPr>
          <p:cNvSpPr>
            <a:spLocks noGrp="1"/>
          </p:cNvSpPr>
          <p:nvPr>
            <p:ph type="sldNum" sz="quarter" idx="5"/>
          </p:nvPr>
        </p:nvSpPr>
        <p:spPr/>
        <p:txBody>
          <a:bodyPr/>
          <a:lstStyle/>
          <a:p>
            <a:fld id="{235A27E9-09A7-4A4D-A483-6393A26AD1F5}" type="slidenum">
              <a:rPr lang="en-US" smtClean="0"/>
              <a:t>8</a:t>
            </a:fld>
            <a:endParaRPr lang="en-US"/>
          </a:p>
        </p:txBody>
      </p:sp>
    </p:spTree>
    <p:extLst>
      <p:ext uri="{BB962C8B-B14F-4D97-AF65-F5344CB8AC3E}">
        <p14:creationId xmlns:p14="http://schemas.microsoft.com/office/powerpoint/2010/main" val="882230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3C4B1-6A3E-D39E-B1FA-F8B34ABCD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E88FA8-8827-84E6-7A0A-B72A5138E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063A86-8D94-4C08-58D1-3AEF02FCF0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today’s maps can only answer a part of the problem.</a:t>
            </a:r>
          </a:p>
          <a:p>
            <a:endParaRPr lang="en-US" dirty="0"/>
          </a:p>
        </p:txBody>
      </p:sp>
      <p:sp>
        <p:nvSpPr>
          <p:cNvPr id="4" name="Slide Number Placeholder 3">
            <a:extLst>
              <a:ext uri="{FF2B5EF4-FFF2-40B4-BE49-F238E27FC236}">
                <a16:creationId xmlns:a16="http://schemas.microsoft.com/office/drawing/2014/main" id="{13BF6D3C-BA7F-C1F7-B6CE-99911D924AAF}"/>
              </a:ext>
            </a:extLst>
          </p:cNvPr>
          <p:cNvSpPr>
            <a:spLocks noGrp="1"/>
          </p:cNvSpPr>
          <p:nvPr>
            <p:ph type="sldNum" sz="quarter" idx="5"/>
          </p:nvPr>
        </p:nvSpPr>
        <p:spPr/>
        <p:txBody>
          <a:bodyPr/>
          <a:lstStyle/>
          <a:p>
            <a:fld id="{235A27E9-09A7-4A4D-A483-6393A26AD1F5}" type="slidenum">
              <a:rPr lang="en-US" smtClean="0"/>
              <a:t>9</a:t>
            </a:fld>
            <a:endParaRPr lang="en-US"/>
          </a:p>
        </p:txBody>
      </p:sp>
    </p:spTree>
    <p:extLst>
      <p:ext uri="{BB962C8B-B14F-4D97-AF65-F5344CB8AC3E}">
        <p14:creationId xmlns:p14="http://schemas.microsoft.com/office/powerpoint/2010/main" val="3242030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6A26A-95F7-FEF1-F86A-3DCCB04EBD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79FF67-52EF-2C03-92B4-53492D1BE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3466EB-AFE5-AD1A-A150-0A48D012ADE2}"/>
              </a:ext>
            </a:extLst>
          </p:cNvPr>
          <p:cNvSpPr>
            <a:spLocks noGrp="1"/>
          </p:cNvSpPr>
          <p:nvPr>
            <p:ph type="dt" sz="half" idx="10"/>
          </p:nvPr>
        </p:nvSpPr>
        <p:spPr/>
        <p:txBody>
          <a:bodyPr/>
          <a:lstStyle/>
          <a:p>
            <a:fld id="{7A88A166-4B8E-B142-82AD-E705AB445BE9}" type="datetimeFigureOut">
              <a:rPr lang="en-US" smtClean="0"/>
              <a:t>1/18/26</a:t>
            </a:fld>
            <a:endParaRPr lang="en-US"/>
          </a:p>
        </p:txBody>
      </p:sp>
      <p:sp>
        <p:nvSpPr>
          <p:cNvPr id="5" name="Footer Placeholder 4">
            <a:extLst>
              <a:ext uri="{FF2B5EF4-FFF2-40B4-BE49-F238E27FC236}">
                <a16:creationId xmlns:a16="http://schemas.microsoft.com/office/drawing/2014/main" id="{9316423E-1255-773E-5482-12437471D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37E2E-5D62-1570-CB6B-A18A90E0EB23}"/>
              </a:ext>
            </a:extLst>
          </p:cNvPr>
          <p:cNvSpPr>
            <a:spLocks noGrp="1"/>
          </p:cNvSpPr>
          <p:nvPr>
            <p:ph type="sldNum" sz="quarter" idx="12"/>
          </p:nvPr>
        </p:nvSpPr>
        <p:spPr/>
        <p:txBody>
          <a:bodyPr/>
          <a:lstStyle/>
          <a:p>
            <a:fld id="{5D89D237-DC13-9D42-9DC2-A32F1B1A26EC}" type="slidenum">
              <a:rPr lang="en-US" smtClean="0"/>
              <a:t>‹#›</a:t>
            </a:fld>
            <a:endParaRPr lang="en-US"/>
          </a:p>
        </p:txBody>
      </p:sp>
    </p:spTree>
    <p:extLst>
      <p:ext uri="{BB962C8B-B14F-4D97-AF65-F5344CB8AC3E}">
        <p14:creationId xmlns:p14="http://schemas.microsoft.com/office/powerpoint/2010/main" val="118391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C64-D9D9-11F2-7DED-7082CB0DBB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34BC11-2FC0-3B6C-221C-3771F26A3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20DC6-53F8-BC03-673D-E42C8949B5B9}"/>
              </a:ext>
            </a:extLst>
          </p:cNvPr>
          <p:cNvSpPr>
            <a:spLocks noGrp="1"/>
          </p:cNvSpPr>
          <p:nvPr>
            <p:ph type="dt" sz="half" idx="10"/>
          </p:nvPr>
        </p:nvSpPr>
        <p:spPr/>
        <p:txBody>
          <a:bodyPr/>
          <a:lstStyle/>
          <a:p>
            <a:fld id="{7A88A166-4B8E-B142-82AD-E705AB445BE9}" type="datetimeFigureOut">
              <a:rPr lang="en-US" smtClean="0"/>
              <a:t>1/18/26</a:t>
            </a:fld>
            <a:endParaRPr lang="en-US"/>
          </a:p>
        </p:txBody>
      </p:sp>
      <p:sp>
        <p:nvSpPr>
          <p:cNvPr id="5" name="Footer Placeholder 4">
            <a:extLst>
              <a:ext uri="{FF2B5EF4-FFF2-40B4-BE49-F238E27FC236}">
                <a16:creationId xmlns:a16="http://schemas.microsoft.com/office/drawing/2014/main" id="{1A7FF204-177B-AAED-AA59-59C15A272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5AA12-C94B-BFFA-6BAC-E7B0CB767FBE}"/>
              </a:ext>
            </a:extLst>
          </p:cNvPr>
          <p:cNvSpPr>
            <a:spLocks noGrp="1"/>
          </p:cNvSpPr>
          <p:nvPr>
            <p:ph type="sldNum" sz="quarter" idx="12"/>
          </p:nvPr>
        </p:nvSpPr>
        <p:spPr/>
        <p:txBody>
          <a:bodyPr/>
          <a:lstStyle/>
          <a:p>
            <a:fld id="{5D89D237-DC13-9D42-9DC2-A32F1B1A26EC}" type="slidenum">
              <a:rPr lang="en-US" smtClean="0"/>
              <a:t>‹#›</a:t>
            </a:fld>
            <a:endParaRPr lang="en-US"/>
          </a:p>
        </p:txBody>
      </p:sp>
    </p:spTree>
    <p:extLst>
      <p:ext uri="{BB962C8B-B14F-4D97-AF65-F5344CB8AC3E}">
        <p14:creationId xmlns:p14="http://schemas.microsoft.com/office/powerpoint/2010/main" val="147492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0CC225-5470-0FFA-E616-DA53D1B4E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27EEA0-448A-F8AA-A887-1BD0C59693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0FB1B5-15AF-AD13-0FF9-0D315F80CFD2}"/>
              </a:ext>
            </a:extLst>
          </p:cNvPr>
          <p:cNvSpPr>
            <a:spLocks noGrp="1"/>
          </p:cNvSpPr>
          <p:nvPr>
            <p:ph type="dt" sz="half" idx="10"/>
          </p:nvPr>
        </p:nvSpPr>
        <p:spPr/>
        <p:txBody>
          <a:bodyPr/>
          <a:lstStyle/>
          <a:p>
            <a:fld id="{7A88A166-4B8E-B142-82AD-E705AB445BE9}" type="datetimeFigureOut">
              <a:rPr lang="en-US" smtClean="0"/>
              <a:t>1/18/26</a:t>
            </a:fld>
            <a:endParaRPr lang="en-US"/>
          </a:p>
        </p:txBody>
      </p:sp>
      <p:sp>
        <p:nvSpPr>
          <p:cNvPr id="5" name="Footer Placeholder 4">
            <a:extLst>
              <a:ext uri="{FF2B5EF4-FFF2-40B4-BE49-F238E27FC236}">
                <a16:creationId xmlns:a16="http://schemas.microsoft.com/office/drawing/2014/main" id="{47AF5202-2370-1D51-85E7-3F583FEFA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0EA0C-12F4-D5AB-E80D-09CC4E750D24}"/>
              </a:ext>
            </a:extLst>
          </p:cNvPr>
          <p:cNvSpPr>
            <a:spLocks noGrp="1"/>
          </p:cNvSpPr>
          <p:nvPr>
            <p:ph type="sldNum" sz="quarter" idx="12"/>
          </p:nvPr>
        </p:nvSpPr>
        <p:spPr/>
        <p:txBody>
          <a:bodyPr/>
          <a:lstStyle/>
          <a:p>
            <a:fld id="{5D89D237-DC13-9D42-9DC2-A32F1B1A26EC}" type="slidenum">
              <a:rPr lang="en-US" smtClean="0"/>
              <a:t>‹#›</a:t>
            </a:fld>
            <a:endParaRPr lang="en-US"/>
          </a:p>
        </p:txBody>
      </p:sp>
    </p:spTree>
    <p:extLst>
      <p:ext uri="{BB962C8B-B14F-4D97-AF65-F5344CB8AC3E}">
        <p14:creationId xmlns:p14="http://schemas.microsoft.com/office/powerpoint/2010/main" val="2250482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F7FC-74C9-F83E-DF32-AA44F12CC4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B3DF05-4086-8A91-8132-010BF7468D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A91A7A-202E-A5BB-813A-3D26314AF239}"/>
              </a:ext>
            </a:extLst>
          </p:cNvPr>
          <p:cNvSpPr>
            <a:spLocks noGrp="1"/>
          </p:cNvSpPr>
          <p:nvPr>
            <p:ph type="dt" sz="half" idx="10"/>
          </p:nvPr>
        </p:nvSpPr>
        <p:spPr/>
        <p:txBody>
          <a:bodyPr/>
          <a:lstStyle/>
          <a:p>
            <a:fld id="{1D800CF0-1EB9-384B-B68F-2CB7DA3C7C59}" type="datetimeFigureOut">
              <a:rPr lang="en-US" smtClean="0"/>
              <a:t>1/18/26</a:t>
            </a:fld>
            <a:endParaRPr lang="en-US"/>
          </a:p>
        </p:txBody>
      </p:sp>
      <p:sp>
        <p:nvSpPr>
          <p:cNvPr id="5" name="Footer Placeholder 4">
            <a:extLst>
              <a:ext uri="{FF2B5EF4-FFF2-40B4-BE49-F238E27FC236}">
                <a16:creationId xmlns:a16="http://schemas.microsoft.com/office/drawing/2014/main" id="{D423CBFE-74E1-277B-88A6-85C029A71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EA922-B8C5-3171-E02D-EF198B6D5884}"/>
              </a:ext>
            </a:extLst>
          </p:cNvPr>
          <p:cNvSpPr>
            <a:spLocks noGrp="1"/>
          </p:cNvSpPr>
          <p:nvPr>
            <p:ph type="sldNum" sz="quarter" idx="12"/>
          </p:nvPr>
        </p:nvSpPr>
        <p:spPr/>
        <p:txBody>
          <a:bodyPr/>
          <a:lstStyle/>
          <a:p>
            <a:fld id="{FFD074C6-4489-1348-B2B7-516A723EDAA4}" type="slidenum">
              <a:rPr lang="en-US" smtClean="0"/>
              <a:t>‹#›</a:t>
            </a:fld>
            <a:endParaRPr lang="en-US"/>
          </a:p>
        </p:txBody>
      </p:sp>
    </p:spTree>
    <p:extLst>
      <p:ext uri="{BB962C8B-B14F-4D97-AF65-F5344CB8AC3E}">
        <p14:creationId xmlns:p14="http://schemas.microsoft.com/office/powerpoint/2010/main" val="4208112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41A2B-FB4D-2DCE-A093-DC7159DE17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6E5D4B-E79A-3B1A-A1A9-88FB26EB27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7667E6-DC11-AA31-4500-D0D1DD3F85EC}"/>
              </a:ext>
            </a:extLst>
          </p:cNvPr>
          <p:cNvSpPr>
            <a:spLocks noGrp="1"/>
          </p:cNvSpPr>
          <p:nvPr>
            <p:ph type="dt" sz="half" idx="10"/>
          </p:nvPr>
        </p:nvSpPr>
        <p:spPr/>
        <p:txBody>
          <a:bodyPr/>
          <a:lstStyle/>
          <a:p>
            <a:fld id="{1D800CF0-1EB9-384B-B68F-2CB7DA3C7C59}" type="datetimeFigureOut">
              <a:rPr lang="en-US" smtClean="0"/>
              <a:t>1/18/26</a:t>
            </a:fld>
            <a:endParaRPr lang="en-US"/>
          </a:p>
        </p:txBody>
      </p:sp>
      <p:sp>
        <p:nvSpPr>
          <p:cNvPr id="5" name="Footer Placeholder 4">
            <a:extLst>
              <a:ext uri="{FF2B5EF4-FFF2-40B4-BE49-F238E27FC236}">
                <a16:creationId xmlns:a16="http://schemas.microsoft.com/office/drawing/2014/main" id="{E80C7246-5AEF-10B6-57DC-B1701D8D1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E65E4-4FA7-D64F-6748-06E0DFE60614}"/>
              </a:ext>
            </a:extLst>
          </p:cNvPr>
          <p:cNvSpPr>
            <a:spLocks noGrp="1"/>
          </p:cNvSpPr>
          <p:nvPr>
            <p:ph type="sldNum" sz="quarter" idx="12"/>
          </p:nvPr>
        </p:nvSpPr>
        <p:spPr/>
        <p:txBody>
          <a:bodyPr/>
          <a:lstStyle/>
          <a:p>
            <a:fld id="{FFD074C6-4489-1348-B2B7-516A723EDAA4}" type="slidenum">
              <a:rPr lang="en-US" smtClean="0"/>
              <a:t>‹#›</a:t>
            </a:fld>
            <a:endParaRPr lang="en-US"/>
          </a:p>
        </p:txBody>
      </p:sp>
    </p:spTree>
    <p:extLst>
      <p:ext uri="{BB962C8B-B14F-4D97-AF65-F5344CB8AC3E}">
        <p14:creationId xmlns:p14="http://schemas.microsoft.com/office/powerpoint/2010/main" val="3241224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CE9AD-26CC-5C93-1CB0-D4D486C5B9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D1D9B1-4714-D9C5-B0E7-418FD2CE7D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3AE4A6-D8CD-7985-BEE7-723A16037073}"/>
              </a:ext>
            </a:extLst>
          </p:cNvPr>
          <p:cNvSpPr>
            <a:spLocks noGrp="1"/>
          </p:cNvSpPr>
          <p:nvPr>
            <p:ph type="dt" sz="half" idx="10"/>
          </p:nvPr>
        </p:nvSpPr>
        <p:spPr/>
        <p:txBody>
          <a:bodyPr/>
          <a:lstStyle/>
          <a:p>
            <a:fld id="{1D800CF0-1EB9-384B-B68F-2CB7DA3C7C59}" type="datetimeFigureOut">
              <a:rPr lang="en-US" smtClean="0"/>
              <a:t>1/18/26</a:t>
            </a:fld>
            <a:endParaRPr lang="en-US"/>
          </a:p>
        </p:txBody>
      </p:sp>
      <p:sp>
        <p:nvSpPr>
          <p:cNvPr id="5" name="Footer Placeholder 4">
            <a:extLst>
              <a:ext uri="{FF2B5EF4-FFF2-40B4-BE49-F238E27FC236}">
                <a16:creationId xmlns:a16="http://schemas.microsoft.com/office/drawing/2014/main" id="{B6D6F759-2C53-D42A-089C-50CBBB299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F10D8-F9E5-278F-31FE-CF3EBBDFE923}"/>
              </a:ext>
            </a:extLst>
          </p:cNvPr>
          <p:cNvSpPr>
            <a:spLocks noGrp="1"/>
          </p:cNvSpPr>
          <p:nvPr>
            <p:ph type="sldNum" sz="quarter" idx="12"/>
          </p:nvPr>
        </p:nvSpPr>
        <p:spPr/>
        <p:txBody>
          <a:bodyPr/>
          <a:lstStyle/>
          <a:p>
            <a:fld id="{FFD074C6-4489-1348-B2B7-516A723EDAA4}" type="slidenum">
              <a:rPr lang="en-US" smtClean="0"/>
              <a:t>‹#›</a:t>
            </a:fld>
            <a:endParaRPr lang="en-US"/>
          </a:p>
        </p:txBody>
      </p:sp>
    </p:spTree>
    <p:extLst>
      <p:ext uri="{BB962C8B-B14F-4D97-AF65-F5344CB8AC3E}">
        <p14:creationId xmlns:p14="http://schemas.microsoft.com/office/powerpoint/2010/main" val="12346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9C4D-0EB4-F5E5-277D-BDF95B7794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788F9C-59BD-8A31-D492-E347EC8544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B2979F-CAAF-8C6B-7D39-83490B3E5D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EF8480-7D10-4D5F-687D-C0DA50618953}"/>
              </a:ext>
            </a:extLst>
          </p:cNvPr>
          <p:cNvSpPr>
            <a:spLocks noGrp="1"/>
          </p:cNvSpPr>
          <p:nvPr>
            <p:ph type="dt" sz="half" idx="10"/>
          </p:nvPr>
        </p:nvSpPr>
        <p:spPr/>
        <p:txBody>
          <a:bodyPr/>
          <a:lstStyle/>
          <a:p>
            <a:fld id="{1D800CF0-1EB9-384B-B68F-2CB7DA3C7C59}" type="datetimeFigureOut">
              <a:rPr lang="en-US" smtClean="0"/>
              <a:t>1/18/26</a:t>
            </a:fld>
            <a:endParaRPr lang="en-US"/>
          </a:p>
        </p:txBody>
      </p:sp>
      <p:sp>
        <p:nvSpPr>
          <p:cNvPr id="6" name="Footer Placeholder 5">
            <a:extLst>
              <a:ext uri="{FF2B5EF4-FFF2-40B4-BE49-F238E27FC236}">
                <a16:creationId xmlns:a16="http://schemas.microsoft.com/office/drawing/2014/main" id="{CC381116-6205-E83A-1E2C-A671017FE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31FCF5-7320-7FEE-C017-0C709C62E1CA}"/>
              </a:ext>
            </a:extLst>
          </p:cNvPr>
          <p:cNvSpPr>
            <a:spLocks noGrp="1"/>
          </p:cNvSpPr>
          <p:nvPr>
            <p:ph type="sldNum" sz="quarter" idx="12"/>
          </p:nvPr>
        </p:nvSpPr>
        <p:spPr/>
        <p:txBody>
          <a:bodyPr/>
          <a:lstStyle/>
          <a:p>
            <a:fld id="{FFD074C6-4489-1348-B2B7-516A723EDAA4}" type="slidenum">
              <a:rPr lang="en-US" smtClean="0"/>
              <a:t>‹#›</a:t>
            </a:fld>
            <a:endParaRPr lang="en-US"/>
          </a:p>
        </p:txBody>
      </p:sp>
    </p:spTree>
    <p:extLst>
      <p:ext uri="{BB962C8B-B14F-4D97-AF65-F5344CB8AC3E}">
        <p14:creationId xmlns:p14="http://schemas.microsoft.com/office/powerpoint/2010/main" val="2513813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12D3C-B6C2-B187-161E-D3088DA914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F08D6-470A-384C-31E8-1A367D29D2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7AC86B-A6D2-DD33-DB3C-00311EFD77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D5BC60-91FF-5843-F2D9-CAC515945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ABDBFE-31CC-3093-B454-3BAE05A07C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3C0B28-C906-AD47-40D1-A0BC0588DF9A}"/>
              </a:ext>
            </a:extLst>
          </p:cNvPr>
          <p:cNvSpPr>
            <a:spLocks noGrp="1"/>
          </p:cNvSpPr>
          <p:nvPr>
            <p:ph type="dt" sz="half" idx="10"/>
          </p:nvPr>
        </p:nvSpPr>
        <p:spPr/>
        <p:txBody>
          <a:bodyPr/>
          <a:lstStyle/>
          <a:p>
            <a:fld id="{1D800CF0-1EB9-384B-B68F-2CB7DA3C7C59}" type="datetimeFigureOut">
              <a:rPr lang="en-US" smtClean="0"/>
              <a:t>1/18/26</a:t>
            </a:fld>
            <a:endParaRPr lang="en-US"/>
          </a:p>
        </p:txBody>
      </p:sp>
      <p:sp>
        <p:nvSpPr>
          <p:cNvPr id="8" name="Footer Placeholder 7">
            <a:extLst>
              <a:ext uri="{FF2B5EF4-FFF2-40B4-BE49-F238E27FC236}">
                <a16:creationId xmlns:a16="http://schemas.microsoft.com/office/drawing/2014/main" id="{810879A5-DD13-B056-95E5-148FBCAF79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D9D1AA-EC8F-6FC0-AD4F-496B1E965CF2}"/>
              </a:ext>
            </a:extLst>
          </p:cNvPr>
          <p:cNvSpPr>
            <a:spLocks noGrp="1"/>
          </p:cNvSpPr>
          <p:nvPr>
            <p:ph type="sldNum" sz="quarter" idx="12"/>
          </p:nvPr>
        </p:nvSpPr>
        <p:spPr/>
        <p:txBody>
          <a:bodyPr/>
          <a:lstStyle/>
          <a:p>
            <a:fld id="{FFD074C6-4489-1348-B2B7-516A723EDAA4}" type="slidenum">
              <a:rPr lang="en-US" smtClean="0"/>
              <a:t>‹#›</a:t>
            </a:fld>
            <a:endParaRPr lang="en-US"/>
          </a:p>
        </p:txBody>
      </p:sp>
    </p:spTree>
    <p:extLst>
      <p:ext uri="{BB962C8B-B14F-4D97-AF65-F5344CB8AC3E}">
        <p14:creationId xmlns:p14="http://schemas.microsoft.com/office/powerpoint/2010/main" val="2727482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2D943-01B1-541F-5212-CD238B201E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21F4C-F8CE-F205-247E-9956F3E2BDEE}"/>
              </a:ext>
            </a:extLst>
          </p:cNvPr>
          <p:cNvSpPr>
            <a:spLocks noGrp="1"/>
          </p:cNvSpPr>
          <p:nvPr>
            <p:ph type="dt" sz="half" idx="10"/>
          </p:nvPr>
        </p:nvSpPr>
        <p:spPr/>
        <p:txBody>
          <a:bodyPr/>
          <a:lstStyle/>
          <a:p>
            <a:fld id="{1D800CF0-1EB9-384B-B68F-2CB7DA3C7C59}" type="datetimeFigureOut">
              <a:rPr lang="en-US" smtClean="0"/>
              <a:t>1/18/26</a:t>
            </a:fld>
            <a:endParaRPr lang="en-US"/>
          </a:p>
        </p:txBody>
      </p:sp>
      <p:sp>
        <p:nvSpPr>
          <p:cNvPr id="4" name="Footer Placeholder 3">
            <a:extLst>
              <a:ext uri="{FF2B5EF4-FFF2-40B4-BE49-F238E27FC236}">
                <a16:creationId xmlns:a16="http://schemas.microsoft.com/office/drawing/2014/main" id="{D5689DAA-CA54-48E6-6814-B4DDE945D0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4ADEA2-FF3D-13C5-A757-29C7B7A43962}"/>
              </a:ext>
            </a:extLst>
          </p:cNvPr>
          <p:cNvSpPr>
            <a:spLocks noGrp="1"/>
          </p:cNvSpPr>
          <p:nvPr>
            <p:ph type="sldNum" sz="quarter" idx="12"/>
          </p:nvPr>
        </p:nvSpPr>
        <p:spPr/>
        <p:txBody>
          <a:bodyPr/>
          <a:lstStyle/>
          <a:p>
            <a:fld id="{FFD074C6-4489-1348-B2B7-516A723EDAA4}" type="slidenum">
              <a:rPr lang="en-US" smtClean="0"/>
              <a:t>‹#›</a:t>
            </a:fld>
            <a:endParaRPr lang="en-US"/>
          </a:p>
        </p:txBody>
      </p:sp>
    </p:spTree>
    <p:extLst>
      <p:ext uri="{BB962C8B-B14F-4D97-AF65-F5344CB8AC3E}">
        <p14:creationId xmlns:p14="http://schemas.microsoft.com/office/powerpoint/2010/main" val="1786021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B0410E-9887-D108-3B50-24C40FC14BF0}"/>
              </a:ext>
            </a:extLst>
          </p:cNvPr>
          <p:cNvSpPr>
            <a:spLocks noGrp="1"/>
          </p:cNvSpPr>
          <p:nvPr>
            <p:ph type="dt" sz="half" idx="10"/>
          </p:nvPr>
        </p:nvSpPr>
        <p:spPr/>
        <p:txBody>
          <a:bodyPr/>
          <a:lstStyle/>
          <a:p>
            <a:fld id="{1D800CF0-1EB9-384B-B68F-2CB7DA3C7C59}" type="datetimeFigureOut">
              <a:rPr lang="en-US" smtClean="0"/>
              <a:t>1/18/26</a:t>
            </a:fld>
            <a:endParaRPr lang="en-US"/>
          </a:p>
        </p:txBody>
      </p:sp>
      <p:sp>
        <p:nvSpPr>
          <p:cNvPr id="3" name="Footer Placeholder 2">
            <a:extLst>
              <a:ext uri="{FF2B5EF4-FFF2-40B4-BE49-F238E27FC236}">
                <a16:creationId xmlns:a16="http://schemas.microsoft.com/office/drawing/2014/main" id="{43815827-00CC-619E-9E3F-D95FBA447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B8C74F-8D38-D667-55E5-D9978D523E6C}"/>
              </a:ext>
            </a:extLst>
          </p:cNvPr>
          <p:cNvSpPr>
            <a:spLocks noGrp="1"/>
          </p:cNvSpPr>
          <p:nvPr>
            <p:ph type="sldNum" sz="quarter" idx="12"/>
          </p:nvPr>
        </p:nvSpPr>
        <p:spPr/>
        <p:txBody>
          <a:bodyPr/>
          <a:lstStyle/>
          <a:p>
            <a:fld id="{FFD074C6-4489-1348-B2B7-516A723EDAA4}" type="slidenum">
              <a:rPr lang="en-US" smtClean="0"/>
              <a:t>‹#›</a:t>
            </a:fld>
            <a:endParaRPr lang="en-US"/>
          </a:p>
        </p:txBody>
      </p:sp>
    </p:spTree>
    <p:extLst>
      <p:ext uri="{BB962C8B-B14F-4D97-AF65-F5344CB8AC3E}">
        <p14:creationId xmlns:p14="http://schemas.microsoft.com/office/powerpoint/2010/main" val="2490882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D4AC9-4752-6563-68B2-F18E6F497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DAC46E-4F76-2F7E-78AC-9C0580E285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9B3DD-CA6C-39F2-E249-92BBBAB6A9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3C0C5-8F77-A78D-D361-63591FCD82AA}"/>
              </a:ext>
            </a:extLst>
          </p:cNvPr>
          <p:cNvSpPr>
            <a:spLocks noGrp="1"/>
          </p:cNvSpPr>
          <p:nvPr>
            <p:ph type="dt" sz="half" idx="10"/>
          </p:nvPr>
        </p:nvSpPr>
        <p:spPr/>
        <p:txBody>
          <a:bodyPr/>
          <a:lstStyle/>
          <a:p>
            <a:fld id="{1D800CF0-1EB9-384B-B68F-2CB7DA3C7C59}" type="datetimeFigureOut">
              <a:rPr lang="en-US" smtClean="0"/>
              <a:t>1/18/26</a:t>
            </a:fld>
            <a:endParaRPr lang="en-US"/>
          </a:p>
        </p:txBody>
      </p:sp>
      <p:sp>
        <p:nvSpPr>
          <p:cNvPr id="6" name="Footer Placeholder 5">
            <a:extLst>
              <a:ext uri="{FF2B5EF4-FFF2-40B4-BE49-F238E27FC236}">
                <a16:creationId xmlns:a16="http://schemas.microsoft.com/office/drawing/2014/main" id="{E1D59432-8660-2088-AC5D-75C13395E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7D9BB-52A5-5A17-6D09-D41072BB606D}"/>
              </a:ext>
            </a:extLst>
          </p:cNvPr>
          <p:cNvSpPr>
            <a:spLocks noGrp="1"/>
          </p:cNvSpPr>
          <p:nvPr>
            <p:ph type="sldNum" sz="quarter" idx="12"/>
          </p:nvPr>
        </p:nvSpPr>
        <p:spPr/>
        <p:txBody>
          <a:bodyPr/>
          <a:lstStyle/>
          <a:p>
            <a:fld id="{FFD074C6-4489-1348-B2B7-516A723EDAA4}" type="slidenum">
              <a:rPr lang="en-US" smtClean="0"/>
              <a:t>‹#›</a:t>
            </a:fld>
            <a:endParaRPr lang="en-US"/>
          </a:p>
        </p:txBody>
      </p:sp>
    </p:spTree>
    <p:extLst>
      <p:ext uri="{BB962C8B-B14F-4D97-AF65-F5344CB8AC3E}">
        <p14:creationId xmlns:p14="http://schemas.microsoft.com/office/powerpoint/2010/main" val="4047439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5388-E655-A4C4-974F-EEC34F6AB2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4386E5-DEF1-05E8-DE7B-2A04360AF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8B7C7-D3DA-7A79-D2E6-019291F4A959}"/>
              </a:ext>
            </a:extLst>
          </p:cNvPr>
          <p:cNvSpPr>
            <a:spLocks noGrp="1"/>
          </p:cNvSpPr>
          <p:nvPr>
            <p:ph type="dt" sz="half" idx="10"/>
          </p:nvPr>
        </p:nvSpPr>
        <p:spPr/>
        <p:txBody>
          <a:bodyPr/>
          <a:lstStyle/>
          <a:p>
            <a:fld id="{7A88A166-4B8E-B142-82AD-E705AB445BE9}" type="datetimeFigureOut">
              <a:rPr lang="en-US" smtClean="0"/>
              <a:t>1/18/26</a:t>
            </a:fld>
            <a:endParaRPr lang="en-US"/>
          </a:p>
        </p:txBody>
      </p:sp>
      <p:sp>
        <p:nvSpPr>
          <p:cNvPr id="5" name="Footer Placeholder 4">
            <a:extLst>
              <a:ext uri="{FF2B5EF4-FFF2-40B4-BE49-F238E27FC236}">
                <a16:creationId xmlns:a16="http://schemas.microsoft.com/office/drawing/2014/main" id="{BB89EEDE-33BD-D997-0636-CEA02B0F9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08975-E851-C920-1E6F-2A44FC55A3C2}"/>
              </a:ext>
            </a:extLst>
          </p:cNvPr>
          <p:cNvSpPr>
            <a:spLocks noGrp="1"/>
          </p:cNvSpPr>
          <p:nvPr>
            <p:ph type="sldNum" sz="quarter" idx="12"/>
          </p:nvPr>
        </p:nvSpPr>
        <p:spPr/>
        <p:txBody>
          <a:bodyPr/>
          <a:lstStyle/>
          <a:p>
            <a:fld id="{5D89D237-DC13-9D42-9DC2-A32F1B1A26EC}" type="slidenum">
              <a:rPr lang="en-US" smtClean="0"/>
              <a:t>‹#›</a:t>
            </a:fld>
            <a:endParaRPr lang="en-US"/>
          </a:p>
        </p:txBody>
      </p:sp>
    </p:spTree>
    <p:extLst>
      <p:ext uri="{BB962C8B-B14F-4D97-AF65-F5344CB8AC3E}">
        <p14:creationId xmlns:p14="http://schemas.microsoft.com/office/powerpoint/2010/main" val="3299158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B7E21-C76D-CB7A-7892-F6B6798D77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82D1A5-12EA-C058-A35A-830D7DBF98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1E06C8-4B84-8BB2-886F-080DFCDBF4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3B3ACF-9C99-8490-8F6B-82E867296D5D}"/>
              </a:ext>
            </a:extLst>
          </p:cNvPr>
          <p:cNvSpPr>
            <a:spLocks noGrp="1"/>
          </p:cNvSpPr>
          <p:nvPr>
            <p:ph type="dt" sz="half" idx="10"/>
          </p:nvPr>
        </p:nvSpPr>
        <p:spPr/>
        <p:txBody>
          <a:bodyPr/>
          <a:lstStyle/>
          <a:p>
            <a:fld id="{1D800CF0-1EB9-384B-B68F-2CB7DA3C7C59}" type="datetimeFigureOut">
              <a:rPr lang="en-US" smtClean="0"/>
              <a:t>1/18/26</a:t>
            </a:fld>
            <a:endParaRPr lang="en-US"/>
          </a:p>
        </p:txBody>
      </p:sp>
      <p:sp>
        <p:nvSpPr>
          <p:cNvPr id="6" name="Footer Placeholder 5">
            <a:extLst>
              <a:ext uri="{FF2B5EF4-FFF2-40B4-BE49-F238E27FC236}">
                <a16:creationId xmlns:a16="http://schemas.microsoft.com/office/drawing/2014/main" id="{BE9C4C2D-61CD-044D-770A-311A78E1A3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54066-3E20-A22A-2B4A-E6009862C0F9}"/>
              </a:ext>
            </a:extLst>
          </p:cNvPr>
          <p:cNvSpPr>
            <a:spLocks noGrp="1"/>
          </p:cNvSpPr>
          <p:nvPr>
            <p:ph type="sldNum" sz="quarter" idx="12"/>
          </p:nvPr>
        </p:nvSpPr>
        <p:spPr/>
        <p:txBody>
          <a:bodyPr/>
          <a:lstStyle/>
          <a:p>
            <a:fld id="{FFD074C6-4489-1348-B2B7-516A723EDAA4}" type="slidenum">
              <a:rPr lang="en-US" smtClean="0"/>
              <a:t>‹#›</a:t>
            </a:fld>
            <a:endParaRPr lang="en-US"/>
          </a:p>
        </p:txBody>
      </p:sp>
    </p:spTree>
    <p:extLst>
      <p:ext uri="{BB962C8B-B14F-4D97-AF65-F5344CB8AC3E}">
        <p14:creationId xmlns:p14="http://schemas.microsoft.com/office/powerpoint/2010/main" val="1468530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C6A6-E1FF-02EF-667C-CD925FCF54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B4A9DE-0FE0-4FEF-8557-8171225BB9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87AEDA-BA46-0EC3-155B-C9D5D0829BAB}"/>
              </a:ext>
            </a:extLst>
          </p:cNvPr>
          <p:cNvSpPr>
            <a:spLocks noGrp="1"/>
          </p:cNvSpPr>
          <p:nvPr>
            <p:ph type="dt" sz="half" idx="10"/>
          </p:nvPr>
        </p:nvSpPr>
        <p:spPr/>
        <p:txBody>
          <a:bodyPr/>
          <a:lstStyle/>
          <a:p>
            <a:fld id="{1D800CF0-1EB9-384B-B68F-2CB7DA3C7C59}" type="datetimeFigureOut">
              <a:rPr lang="en-US" smtClean="0"/>
              <a:t>1/18/26</a:t>
            </a:fld>
            <a:endParaRPr lang="en-US"/>
          </a:p>
        </p:txBody>
      </p:sp>
      <p:sp>
        <p:nvSpPr>
          <p:cNvPr id="5" name="Footer Placeholder 4">
            <a:extLst>
              <a:ext uri="{FF2B5EF4-FFF2-40B4-BE49-F238E27FC236}">
                <a16:creationId xmlns:a16="http://schemas.microsoft.com/office/drawing/2014/main" id="{7BDC757E-BDCA-86BA-689E-C931A49DE6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9DAC5B-5AB3-268B-890F-89FC2109E8AC}"/>
              </a:ext>
            </a:extLst>
          </p:cNvPr>
          <p:cNvSpPr>
            <a:spLocks noGrp="1"/>
          </p:cNvSpPr>
          <p:nvPr>
            <p:ph type="sldNum" sz="quarter" idx="12"/>
          </p:nvPr>
        </p:nvSpPr>
        <p:spPr/>
        <p:txBody>
          <a:bodyPr/>
          <a:lstStyle/>
          <a:p>
            <a:fld id="{FFD074C6-4489-1348-B2B7-516A723EDAA4}" type="slidenum">
              <a:rPr lang="en-US" smtClean="0"/>
              <a:t>‹#›</a:t>
            </a:fld>
            <a:endParaRPr lang="en-US"/>
          </a:p>
        </p:txBody>
      </p:sp>
    </p:spTree>
    <p:extLst>
      <p:ext uri="{BB962C8B-B14F-4D97-AF65-F5344CB8AC3E}">
        <p14:creationId xmlns:p14="http://schemas.microsoft.com/office/powerpoint/2010/main" val="1232170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06DD84-2009-36D3-E7A2-A751EC974A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6264B0-59C6-D7F5-E92C-F242113F36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7B8EE-E0D0-7913-FF2B-7FFB51674290}"/>
              </a:ext>
            </a:extLst>
          </p:cNvPr>
          <p:cNvSpPr>
            <a:spLocks noGrp="1"/>
          </p:cNvSpPr>
          <p:nvPr>
            <p:ph type="dt" sz="half" idx="10"/>
          </p:nvPr>
        </p:nvSpPr>
        <p:spPr/>
        <p:txBody>
          <a:bodyPr/>
          <a:lstStyle/>
          <a:p>
            <a:fld id="{1D800CF0-1EB9-384B-B68F-2CB7DA3C7C59}" type="datetimeFigureOut">
              <a:rPr lang="en-US" smtClean="0"/>
              <a:t>1/18/26</a:t>
            </a:fld>
            <a:endParaRPr lang="en-US"/>
          </a:p>
        </p:txBody>
      </p:sp>
      <p:sp>
        <p:nvSpPr>
          <p:cNvPr id="5" name="Footer Placeholder 4">
            <a:extLst>
              <a:ext uri="{FF2B5EF4-FFF2-40B4-BE49-F238E27FC236}">
                <a16:creationId xmlns:a16="http://schemas.microsoft.com/office/drawing/2014/main" id="{7CF18694-7B5F-9D5F-D91A-0465B4897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08363-AE8F-8DEC-595B-F9A95B396C08}"/>
              </a:ext>
            </a:extLst>
          </p:cNvPr>
          <p:cNvSpPr>
            <a:spLocks noGrp="1"/>
          </p:cNvSpPr>
          <p:nvPr>
            <p:ph type="sldNum" sz="quarter" idx="12"/>
          </p:nvPr>
        </p:nvSpPr>
        <p:spPr/>
        <p:txBody>
          <a:bodyPr/>
          <a:lstStyle/>
          <a:p>
            <a:fld id="{FFD074C6-4489-1348-B2B7-516A723EDAA4}" type="slidenum">
              <a:rPr lang="en-US" smtClean="0"/>
              <a:t>‹#›</a:t>
            </a:fld>
            <a:endParaRPr lang="en-US"/>
          </a:p>
        </p:txBody>
      </p:sp>
    </p:spTree>
    <p:extLst>
      <p:ext uri="{BB962C8B-B14F-4D97-AF65-F5344CB8AC3E}">
        <p14:creationId xmlns:p14="http://schemas.microsoft.com/office/powerpoint/2010/main" val="159712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D5C0-148B-9F4E-EA59-A8B6A4FA6B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0A7A4D-6C75-F4E6-74F7-43141357A5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9051A9-AD0A-8D07-3779-08466732972C}"/>
              </a:ext>
            </a:extLst>
          </p:cNvPr>
          <p:cNvSpPr>
            <a:spLocks noGrp="1"/>
          </p:cNvSpPr>
          <p:nvPr>
            <p:ph type="dt" sz="half" idx="10"/>
          </p:nvPr>
        </p:nvSpPr>
        <p:spPr/>
        <p:txBody>
          <a:bodyPr/>
          <a:lstStyle/>
          <a:p>
            <a:fld id="{7A88A166-4B8E-B142-82AD-E705AB445BE9}" type="datetimeFigureOut">
              <a:rPr lang="en-US" smtClean="0"/>
              <a:t>1/18/26</a:t>
            </a:fld>
            <a:endParaRPr lang="en-US"/>
          </a:p>
        </p:txBody>
      </p:sp>
      <p:sp>
        <p:nvSpPr>
          <p:cNvPr id="5" name="Footer Placeholder 4">
            <a:extLst>
              <a:ext uri="{FF2B5EF4-FFF2-40B4-BE49-F238E27FC236}">
                <a16:creationId xmlns:a16="http://schemas.microsoft.com/office/drawing/2014/main" id="{1F2B5412-5F72-F088-05EC-96E9D7A70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5967D-B789-BFDD-D447-63F1C266AC9B}"/>
              </a:ext>
            </a:extLst>
          </p:cNvPr>
          <p:cNvSpPr>
            <a:spLocks noGrp="1"/>
          </p:cNvSpPr>
          <p:nvPr>
            <p:ph type="sldNum" sz="quarter" idx="12"/>
          </p:nvPr>
        </p:nvSpPr>
        <p:spPr/>
        <p:txBody>
          <a:bodyPr/>
          <a:lstStyle/>
          <a:p>
            <a:fld id="{5D89D237-DC13-9D42-9DC2-A32F1B1A26EC}" type="slidenum">
              <a:rPr lang="en-US" smtClean="0"/>
              <a:t>‹#›</a:t>
            </a:fld>
            <a:endParaRPr lang="en-US"/>
          </a:p>
        </p:txBody>
      </p:sp>
    </p:spTree>
    <p:extLst>
      <p:ext uri="{BB962C8B-B14F-4D97-AF65-F5344CB8AC3E}">
        <p14:creationId xmlns:p14="http://schemas.microsoft.com/office/powerpoint/2010/main" val="1627350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34DD-BB0F-823D-724D-D118E3E6EB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F980E6-8F0B-0C3F-B009-6EED9DFD46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61B3C7-FA6E-384E-0337-78D293203E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347E3B-3987-3624-CF7D-09A808187668}"/>
              </a:ext>
            </a:extLst>
          </p:cNvPr>
          <p:cNvSpPr>
            <a:spLocks noGrp="1"/>
          </p:cNvSpPr>
          <p:nvPr>
            <p:ph type="dt" sz="half" idx="10"/>
          </p:nvPr>
        </p:nvSpPr>
        <p:spPr/>
        <p:txBody>
          <a:bodyPr/>
          <a:lstStyle/>
          <a:p>
            <a:fld id="{7A88A166-4B8E-B142-82AD-E705AB445BE9}" type="datetimeFigureOut">
              <a:rPr lang="en-US" smtClean="0"/>
              <a:t>1/18/26</a:t>
            </a:fld>
            <a:endParaRPr lang="en-US"/>
          </a:p>
        </p:txBody>
      </p:sp>
      <p:sp>
        <p:nvSpPr>
          <p:cNvPr id="6" name="Footer Placeholder 5">
            <a:extLst>
              <a:ext uri="{FF2B5EF4-FFF2-40B4-BE49-F238E27FC236}">
                <a16:creationId xmlns:a16="http://schemas.microsoft.com/office/drawing/2014/main" id="{FD1865DC-6173-6B35-38BC-1C36AA903B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2F0CD-5690-6F41-D8CF-236B3907EA24}"/>
              </a:ext>
            </a:extLst>
          </p:cNvPr>
          <p:cNvSpPr>
            <a:spLocks noGrp="1"/>
          </p:cNvSpPr>
          <p:nvPr>
            <p:ph type="sldNum" sz="quarter" idx="12"/>
          </p:nvPr>
        </p:nvSpPr>
        <p:spPr/>
        <p:txBody>
          <a:bodyPr/>
          <a:lstStyle/>
          <a:p>
            <a:fld id="{5D89D237-DC13-9D42-9DC2-A32F1B1A26EC}" type="slidenum">
              <a:rPr lang="en-US" smtClean="0"/>
              <a:t>‹#›</a:t>
            </a:fld>
            <a:endParaRPr lang="en-US"/>
          </a:p>
        </p:txBody>
      </p:sp>
    </p:spTree>
    <p:extLst>
      <p:ext uri="{BB962C8B-B14F-4D97-AF65-F5344CB8AC3E}">
        <p14:creationId xmlns:p14="http://schemas.microsoft.com/office/powerpoint/2010/main" val="1065449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1809-AF7F-E52B-D5BC-A0D61E5006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249B35-0F70-92F0-0CB1-F3141F571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6CD811-0781-68DE-67F4-9CFA04CF92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45952-60BC-E154-CAF0-D100AEDFE4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15EF0-972A-72A6-04B2-8E8D8B8DEC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E0CC7-DD63-097A-EC93-FC439399E32D}"/>
              </a:ext>
            </a:extLst>
          </p:cNvPr>
          <p:cNvSpPr>
            <a:spLocks noGrp="1"/>
          </p:cNvSpPr>
          <p:nvPr>
            <p:ph type="dt" sz="half" idx="10"/>
          </p:nvPr>
        </p:nvSpPr>
        <p:spPr/>
        <p:txBody>
          <a:bodyPr/>
          <a:lstStyle/>
          <a:p>
            <a:fld id="{7A88A166-4B8E-B142-82AD-E705AB445BE9}" type="datetimeFigureOut">
              <a:rPr lang="en-US" smtClean="0"/>
              <a:t>1/18/26</a:t>
            </a:fld>
            <a:endParaRPr lang="en-US"/>
          </a:p>
        </p:txBody>
      </p:sp>
      <p:sp>
        <p:nvSpPr>
          <p:cNvPr id="8" name="Footer Placeholder 7">
            <a:extLst>
              <a:ext uri="{FF2B5EF4-FFF2-40B4-BE49-F238E27FC236}">
                <a16:creationId xmlns:a16="http://schemas.microsoft.com/office/drawing/2014/main" id="{17324541-660A-ADF0-2AD8-740F3AA5D2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ED2289-01AE-D88D-5FD8-4B9ED73794E2}"/>
              </a:ext>
            </a:extLst>
          </p:cNvPr>
          <p:cNvSpPr>
            <a:spLocks noGrp="1"/>
          </p:cNvSpPr>
          <p:nvPr>
            <p:ph type="sldNum" sz="quarter" idx="12"/>
          </p:nvPr>
        </p:nvSpPr>
        <p:spPr/>
        <p:txBody>
          <a:bodyPr/>
          <a:lstStyle/>
          <a:p>
            <a:fld id="{5D89D237-DC13-9D42-9DC2-A32F1B1A26EC}" type="slidenum">
              <a:rPr lang="en-US" smtClean="0"/>
              <a:t>‹#›</a:t>
            </a:fld>
            <a:endParaRPr lang="en-US"/>
          </a:p>
        </p:txBody>
      </p:sp>
    </p:spTree>
    <p:extLst>
      <p:ext uri="{BB962C8B-B14F-4D97-AF65-F5344CB8AC3E}">
        <p14:creationId xmlns:p14="http://schemas.microsoft.com/office/powerpoint/2010/main" val="243747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1102-83BA-4F14-96F1-60EDFE138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C2C0D1-F8AC-F044-28EF-ABF8FCBB791A}"/>
              </a:ext>
            </a:extLst>
          </p:cNvPr>
          <p:cNvSpPr>
            <a:spLocks noGrp="1"/>
          </p:cNvSpPr>
          <p:nvPr>
            <p:ph type="dt" sz="half" idx="10"/>
          </p:nvPr>
        </p:nvSpPr>
        <p:spPr/>
        <p:txBody>
          <a:bodyPr/>
          <a:lstStyle/>
          <a:p>
            <a:fld id="{7A88A166-4B8E-B142-82AD-E705AB445BE9}" type="datetimeFigureOut">
              <a:rPr lang="en-US" smtClean="0"/>
              <a:t>1/18/26</a:t>
            </a:fld>
            <a:endParaRPr lang="en-US"/>
          </a:p>
        </p:txBody>
      </p:sp>
      <p:sp>
        <p:nvSpPr>
          <p:cNvPr id="4" name="Footer Placeholder 3">
            <a:extLst>
              <a:ext uri="{FF2B5EF4-FFF2-40B4-BE49-F238E27FC236}">
                <a16:creationId xmlns:a16="http://schemas.microsoft.com/office/drawing/2014/main" id="{2AB92626-94ED-E191-D938-7618FC3AD1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288AB4-0E62-48BE-D010-7518E36CAA12}"/>
              </a:ext>
            </a:extLst>
          </p:cNvPr>
          <p:cNvSpPr>
            <a:spLocks noGrp="1"/>
          </p:cNvSpPr>
          <p:nvPr>
            <p:ph type="sldNum" sz="quarter" idx="12"/>
          </p:nvPr>
        </p:nvSpPr>
        <p:spPr/>
        <p:txBody>
          <a:bodyPr/>
          <a:lstStyle/>
          <a:p>
            <a:fld id="{5D89D237-DC13-9D42-9DC2-A32F1B1A26EC}" type="slidenum">
              <a:rPr lang="en-US" smtClean="0"/>
              <a:t>‹#›</a:t>
            </a:fld>
            <a:endParaRPr lang="en-US"/>
          </a:p>
        </p:txBody>
      </p:sp>
    </p:spTree>
    <p:extLst>
      <p:ext uri="{BB962C8B-B14F-4D97-AF65-F5344CB8AC3E}">
        <p14:creationId xmlns:p14="http://schemas.microsoft.com/office/powerpoint/2010/main" val="3265748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172489-23C5-C892-9751-D8EE1EBC6215}"/>
              </a:ext>
            </a:extLst>
          </p:cNvPr>
          <p:cNvSpPr>
            <a:spLocks noGrp="1"/>
          </p:cNvSpPr>
          <p:nvPr>
            <p:ph type="dt" sz="half" idx="10"/>
          </p:nvPr>
        </p:nvSpPr>
        <p:spPr/>
        <p:txBody>
          <a:bodyPr/>
          <a:lstStyle/>
          <a:p>
            <a:fld id="{7A88A166-4B8E-B142-82AD-E705AB445BE9}" type="datetimeFigureOut">
              <a:rPr lang="en-US" smtClean="0"/>
              <a:t>1/18/26</a:t>
            </a:fld>
            <a:endParaRPr lang="en-US"/>
          </a:p>
        </p:txBody>
      </p:sp>
      <p:sp>
        <p:nvSpPr>
          <p:cNvPr id="3" name="Footer Placeholder 2">
            <a:extLst>
              <a:ext uri="{FF2B5EF4-FFF2-40B4-BE49-F238E27FC236}">
                <a16:creationId xmlns:a16="http://schemas.microsoft.com/office/drawing/2014/main" id="{60CF7FEF-8525-EA71-D8FE-8C03F3EAD0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758ED9-A2B9-089D-89E6-BE2DE3E17AEE}"/>
              </a:ext>
            </a:extLst>
          </p:cNvPr>
          <p:cNvSpPr>
            <a:spLocks noGrp="1"/>
          </p:cNvSpPr>
          <p:nvPr>
            <p:ph type="sldNum" sz="quarter" idx="12"/>
          </p:nvPr>
        </p:nvSpPr>
        <p:spPr/>
        <p:txBody>
          <a:bodyPr/>
          <a:lstStyle/>
          <a:p>
            <a:fld id="{5D89D237-DC13-9D42-9DC2-A32F1B1A26EC}" type="slidenum">
              <a:rPr lang="en-US" smtClean="0"/>
              <a:t>‹#›</a:t>
            </a:fld>
            <a:endParaRPr lang="en-US"/>
          </a:p>
        </p:txBody>
      </p:sp>
    </p:spTree>
    <p:extLst>
      <p:ext uri="{BB962C8B-B14F-4D97-AF65-F5344CB8AC3E}">
        <p14:creationId xmlns:p14="http://schemas.microsoft.com/office/powerpoint/2010/main" val="178755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0F8C-1636-E94C-E07C-1C30B038C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C3CC80-1B18-B632-277D-ABC77D63D5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9B43FE-7FD3-84C4-92AA-630CF1042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B73FC4-F3E5-FD36-0DD7-5E26C1B3BD66}"/>
              </a:ext>
            </a:extLst>
          </p:cNvPr>
          <p:cNvSpPr>
            <a:spLocks noGrp="1"/>
          </p:cNvSpPr>
          <p:nvPr>
            <p:ph type="dt" sz="half" idx="10"/>
          </p:nvPr>
        </p:nvSpPr>
        <p:spPr/>
        <p:txBody>
          <a:bodyPr/>
          <a:lstStyle/>
          <a:p>
            <a:fld id="{7A88A166-4B8E-B142-82AD-E705AB445BE9}" type="datetimeFigureOut">
              <a:rPr lang="en-US" smtClean="0"/>
              <a:t>1/18/26</a:t>
            </a:fld>
            <a:endParaRPr lang="en-US"/>
          </a:p>
        </p:txBody>
      </p:sp>
      <p:sp>
        <p:nvSpPr>
          <p:cNvPr id="6" name="Footer Placeholder 5">
            <a:extLst>
              <a:ext uri="{FF2B5EF4-FFF2-40B4-BE49-F238E27FC236}">
                <a16:creationId xmlns:a16="http://schemas.microsoft.com/office/drawing/2014/main" id="{7B67A133-3A8E-0AC5-E332-91638FFB39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D41F8F-D8E2-0586-42E9-8829B29ACD7D}"/>
              </a:ext>
            </a:extLst>
          </p:cNvPr>
          <p:cNvSpPr>
            <a:spLocks noGrp="1"/>
          </p:cNvSpPr>
          <p:nvPr>
            <p:ph type="sldNum" sz="quarter" idx="12"/>
          </p:nvPr>
        </p:nvSpPr>
        <p:spPr/>
        <p:txBody>
          <a:bodyPr/>
          <a:lstStyle/>
          <a:p>
            <a:fld id="{5D89D237-DC13-9D42-9DC2-A32F1B1A26EC}" type="slidenum">
              <a:rPr lang="en-US" smtClean="0"/>
              <a:t>‹#›</a:t>
            </a:fld>
            <a:endParaRPr lang="en-US"/>
          </a:p>
        </p:txBody>
      </p:sp>
    </p:spTree>
    <p:extLst>
      <p:ext uri="{BB962C8B-B14F-4D97-AF65-F5344CB8AC3E}">
        <p14:creationId xmlns:p14="http://schemas.microsoft.com/office/powerpoint/2010/main" val="63831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C4BA-41B4-F119-CD4E-0ECDB8F57A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D00C37-A43D-0E57-F712-CA3BE8CBD1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548D81-9722-64D0-52F8-65FEB9A118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BEA46E-ED2F-3A05-F89F-B00384F82720}"/>
              </a:ext>
            </a:extLst>
          </p:cNvPr>
          <p:cNvSpPr>
            <a:spLocks noGrp="1"/>
          </p:cNvSpPr>
          <p:nvPr>
            <p:ph type="dt" sz="half" idx="10"/>
          </p:nvPr>
        </p:nvSpPr>
        <p:spPr/>
        <p:txBody>
          <a:bodyPr/>
          <a:lstStyle/>
          <a:p>
            <a:fld id="{7A88A166-4B8E-B142-82AD-E705AB445BE9}" type="datetimeFigureOut">
              <a:rPr lang="en-US" smtClean="0"/>
              <a:t>1/18/26</a:t>
            </a:fld>
            <a:endParaRPr lang="en-US"/>
          </a:p>
        </p:txBody>
      </p:sp>
      <p:sp>
        <p:nvSpPr>
          <p:cNvPr id="6" name="Footer Placeholder 5">
            <a:extLst>
              <a:ext uri="{FF2B5EF4-FFF2-40B4-BE49-F238E27FC236}">
                <a16:creationId xmlns:a16="http://schemas.microsoft.com/office/drawing/2014/main" id="{D0A7C7F5-24AE-58B5-D730-091698844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C6CCF0-1297-CF01-E917-18A988FAC50F}"/>
              </a:ext>
            </a:extLst>
          </p:cNvPr>
          <p:cNvSpPr>
            <a:spLocks noGrp="1"/>
          </p:cNvSpPr>
          <p:nvPr>
            <p:ph type="sldNum" sz="quarter" idx="12"/>
          </p:nvPr>
        </p:nvSpPr>
        <p:spPr/>
        <p:txBody>
          <a:bodyPr/>
          <a:lstStyle/>
          <a:p>
            <a:fld id="{5D89D237-DC13-9D42-9DC2-A32F1B1A26EC}" type="slidenum">
              <a:rPr lang="en-US" smtClean="0"/>
              <a:t>‹#›</a:t>
            </a:fld>
            <a:endParaRPr lang="en-US"/>
          </a:p>
        </p:txBody>
      </p:sp>
    </p:spTree>
    <p:extLst>
      <p:ext uri="{BB962C8B-B14F-4D97-AF65-F5344CB8AC3E}">
        <p14:creationId xmlns:p14="http://schemas.microsoft.com/office/powerpoint/2010/main" val="2281469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900752-A617-F6E4-F83F-BFB1E49EA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6C467A-8910-25D8-9473-BBDE3A759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BDEF5-F66A-F45C-0CBF-B3AE18FFD6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88A166-4B8E-B142-82AD-E705AB445BE9}" type="datetimeFigureOut">
              <a:rPr lang="en-US" smtClean="0"/>
              <a:t>1/18/26</a:t>
            </a:fld>
            <a:endParaRPr lang="en-US"/>
          </a:p>
        </p:txBody>
      </p:sp>
      <p:sp>
        <p:nvSpPr>
          <p:cNvPr id="5" name="Footer Placeholder 4">
            <a:extLst>
              <a:ext uri="{FF2B5EF4-FFF2-40B4-BE49-F238E27FC236}">
                <a16:creationId xmlns:a16="http://schemas.microsoft.com/office/drawing/2014/main" id="{2D908BFF-9E07-B19B-2014-DF952E91C3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5EEA1D3-B0F6-A709-0F7A-DEB22348D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89D237-DC13-9D42-9DC2-A32F1B1A26EC}" type="slidenum">
              <a:rPr lang="en-US" smtClean="0"/>
              <a:t>‹#›</a:t>
            </a:fld>
            <a:endParaRPr lang="en-US"/>
          </a:p>
        </p:txBody>
      </p:sp>
    </p:spTree>
    <p:extLst>
      <p:ext uri="{BB962C8B-B14F-4D97-AF65-F5344CB8AC3E}">
        <p14:creationId xmlns:p14="http://schemas.microsoft.com/office/powerpoint/2010/main" val="2807219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B3F45A-C5C0-8CE4-DB9D-FDD14352B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4FA2F1-FA1B-8243-8688-D4E39DFB77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D2D0DC-7A8B-69E8-9943-81053AD342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800CF0-1EB9-384B-B68F-2CB7DA3C7C59}" type="datetimeFigureOut">
              <a:rPr lang="en-US" smtClean="0"/>
              <a:t>1/18/26</a:t>
            </a:fld>
            <a:endParaRPr lang="en-US"/>
          </a:p>
        </p:txBody>
      </p:sp>
      <p:sp>
        <p:nvSpPr>
          <p:cNvPr id="5" name="Footer Placeholder 4">
            <a:extLst>
              <a:ext uri="{FF2B5EF4-FFF2-40B4-BE49-F238E27FC236}">
                <a16:creationId xmlns:a16="http://schemas.microsoft.com/office/drawing/2014/main" id="{6CB96E0A-8240-59F9-4268-F31E33F25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80D95F-533F-B950-0734-B34C1512F7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D074C6-4489-1348-B2B7-516A723EDAA4}" type="slidenum">
              <a:rPr lang="en-US" smtClean="0"/>
              <a:t>‹#›</a:t>
            </a:fld>
            <a:endParaRPr lang="en-US"/>
          </a:p>
        </p:txBody>
      </p:sp>
    </p:spTree>
    <p:extLst>
      <p:ext uri="{BB962C8B-B14F-4D97-AF65-F5344CB8AC3E}">
        <p14:creationId xmlns:p14="http://schemas.microsoft.com/office/powerpoint/2010/main" val="5660427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open-flame.com/"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5.svg"/><Relationship Id="rId4" Type="http://schemas.microsoft.com/office/2007/relationships/hdphoto" Target="../media/hdphoto5.wdp"/><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microsoft.com/office/2007/relationships/hdphoto" Target="../media/hdphoto6.wdp"/><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microsoft.com/office/2007/relationships/hdphoto" Target="../media/hdphoto8.wdp"/><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2.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microsoft.com/office/2007/relationships/hdphoto" Target="../media/hdphoto8.wdp"/><Relationship Id="rId11" Type="http://schemas.openxmlformats.org/officeDocument/2006/relationships/image" Target="../media/image43.png"/><Relationship Id="rId5" Type="http://schemas.openxmlformats.org/officeDocument/2006/relationships/image" Target="../media/image39.png"/><Relationship Id="rId10" Type="http://schemas.microsoft.com/office/2007/relationships/hdphoto" Target="../media/hdphoto6.wdp"/><Relationship Id="rId4" Type="http://schemas.openxmlformats.org/officeDocument/2006/relationships/image" Target="../media/image41.pn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44.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5.svg"/><Relationship Id="rId4" Type="http://schemas.microsoft.com/office/2007/relationships/hdphoto" Target="../media/hdphoto9.wdp"/><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47.jpeg"/><Relationship Id="rId3" Type="http://schemas.openxmlformats.org/officeDocument/2006/relationships/image" Target="../media/image44.png"/><Relationship Id="rId7" Type="http://schemas.openxmlformats.org/officeDocument/2006/relationships/image" Target="../media/image18.png"/><Relationship Id="rId12"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17.svg"/><Relationship Id="rId11" Type="http://schemas.openxmlformats.org/officeDocument/2006/relationships/image" Target="../media/image45.png"/><Relationship Id="rId5" Type="http://schemas.openxmlformats.org/officeDocument/2006/relationships/image" Target="../media/image16.png"/><Relationship Id="rId10" Type="http://schemas.openxmlformats.org/officeDocument/2006/relationships/image" Target="../media/image25.svg"/><Relationship Id="rId4" Type="http://schemas.microsoft.com/office/2007/relationships/hdphoto" Target="../media/hdphoto9.wdp"/><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53.png"/><Relationship Id="rId7"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4.svg"/><Relationship Id="rId7" Type="http://schemas.openxmlformats.org/officeDocument/2006/relationships/image" Target="../media/image46.jpe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53.png"/><Relationship Id="rId7"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5.png"/><Relationship Id="rId7"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6.png"/><Relationship Id="rId9"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58.emf"/></Relationships>
</file>

<file path=ppt/slides/_rels/slide32.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3.png"/><Relationship Id="rId7" Type="http://schemas.openxmlformats.org/officeDocument/2006/relationships/image" Target="../media/image61.svg"/><Relationship Id="rId12" Type="http://schemas.openxmlformats.org/officeDocument/2006/relationships/image" Target="../media/image65.jpe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60.png"/><Relationship Id="rId11" Type="http://schemas.microsoft.com/office/2007/relationships/hdphoto" Target="../media/hdphoto10.wdp"/><Relationship Id="rId5" Type="http://schemas.openxmlformats.org/officeDocument/2006/relationships/image" Target="../media/image59.jpeg"/><Relationship Id="rId10" Type="http://schemas.openxmlformats.org/officeDocument/2006/relationships/image" Target="../media/image64.png"/><Relationship Id="rId4" Type="http://schemas.openxmlformats.org/officeDocument/2006/relationships/image" Target="../media/image54.svg"/><Relationship Id="rId9" Type="http://schemas.openxmlformats.org/officeDocument/2006/relationships/image" Target="../media/image63.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47.jpe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47.jpe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11.wdp"/></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12.wdp"/></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9.png"/><Relationship Id="rId7" Type="http://schemas.openxmlformats.org/officeDocument/2006/relationships/image" Target="../media/image72.png"/><Relationship Id="rId12" Type="http://schemas.openxmlformats.org/officeDocument/2006/relationships/image" Target="../media/image77.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jpeg"/><Relationship Id="rId5" Type="http://schemas.openxmlformats.org/officeDocument/2006/relationships/image" Target="../media/image70.jpeg"/><Relationship Id="rId15" Type="http://schemas.openxmlformats.org/officeDocument/2006/relationships/image" Target="../media/image80.png"/><Relationship Id="rId10" Type="http://schemas.openxmlformats.org/officeDocument/2006/relationships/image" Target="../media/image75.png"/><Relationship Id="rId4" Type="http://schemas.microsoft.com/office/2007/relationships/hdphoto" Target="../media/hdphoto13.wdp"/><Relationship Id="rId9" Type="http://schemas.openxmlformats.org/officeDocument/2006/relationships/image" Target="../media/image74.jpeg"/><Relationship Id="rId14" Type="http://schemas.openxmlformats.org/officeDocument/2006/relationships/image" Target="../media/image79.png"/></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9.png"/><Relationship Id="rId7" Type="http://schemas.openxmlformats.org/officeDocument/2006/relationships/image" Target="../media/image72.png"/><Relationship Id="rId12" Type="http://schemas.openxmlformats.org/officeDocument/2006/relationships/image" Target="../media/image77.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jpeg"/><Relationship Id="rId5" Type="http://schemas.openxmlformats.org/officeDocument/2006/relationships/image" Target="../media/image70.jpeg"/><Relationship Id="rId15" Type="http://schemas.openxmlformats.org/officeDocument/2006/relationships/image" Target="../media/image80.png"/><Relationship Id="rId10" Type="http://schemas.openxmlformats.org/officeDocument/2006/relationships/image" Target="../media/image75.png"/><Relationship Id="rId4" Type="http://schemas.microsoft.com/office/2007/relationships/hdphoto" Target="../media/hdphoto14.wdp"/><Relationship Id="rId9" Type="http://schemas.openxmlformats.org/officeDocument/2006/relationships/image" Target="../media/image74.jpeg"/><Relationship Id="rId14"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3.png"/><Relationship Id="rId4"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1.png"/><Relationship Id="rId7" Type="http://schemas.openxmlformats.org/officeDocument/2006/relationships/image" Target="../media/image87.jp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hyperlink" Target="http://www.open-flame.com/" TargetMode="External"/><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8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9.png"/><Relationship Id="rId10" Type="http://schemas.openxmlformats.org/officeDocument/2006/relationships/image" Target="../media/image19.svg"/><Relationship Id="rId4" Type="http://schemas.microsoft.com/office/2007/relationships/hdphoto" Target="../media/hdphoto1.wdp"/><Relationship Id="rId9"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91.jpe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microsoft.com/office/2007/relationships/hdphoto" Target="../media/hdphoto15.wdp"/><Relationship Id="rId5" Type="http://schemas.openxmlformats.org/officeDocument/2006/relationships/image" Target="../media/image93.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1.png"/><Relationship Id="rId4"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microsoft.com/office/2007/relationships/hdphoto" Target="../media/hdphoto3.wdp"/><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microsoft.com/office/2007/relationships/hdphoto" Target="../media/hdphoto4.wdp"/><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3EF"/>
        </a:solidFill>
        <a:effectLst/>
      </p:bgPr>
    </p:bg>
    <p:spTree>
      <p:nvGrpSpPr>
        <p:cNvPr id="1" name="">
          <a:extLst>
            <a:ext uri="{FF2B5EF4-FFF2-40B4-BE49-F238E27FC236}">
              <a16:creationId xmlns:a16="http://schemas.microsoft.com/office/drawing/2014/main" id="{79D669A5-35CB-939D-5BBF-FF38B58CDFD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622CCD5-A595-3512-9875-1C3D87C9DFEF}"/>
              </a:ext>
            </a:extLst>
          </p:cNvPr>
          <p:cNvSpPr>
            <a:spLocks noGrp="1"/>
          </p:cNvSpPr>
          <p:nvPr>
            <p:ph type="ctrTitle"/>
          </p:nvPr>
        </p:nvSpPr>
        <p:spPr>
          <a:xfrm>
            <a:off x="1030941" y="2322930"/>
            <a:ext cx="10130118" cy="775053"/>
          </a:xfrm>
        </p:spPr>
        <p:txBody>
          <a:bodyPr>
            <a:normAutofit/>
          </a:bodyPr>
          <a:lstStyle/>
          <a:p>
            <a:r>
              <a:rPr lang="en-US" sz="4000" dirty="0">
                <a:solidFill>
                  <a:srgbClr val="6C1100"/>
                </a:solidFill>
              </a:rPr>
              <a:t>Federated Maps to Enable the Spatial Web </a:t>
            </a:r>
          </a:p>
        </p:txBody>
      </p:sp>
      <p:pic>
        <p:nvPicPr>
          <p:cNvPr id="15" name="Picture 14">
            <a:extLst>
              <a:ext uri="{FF2B5EF4-FFF2-40B4-BE49-F238E27FC236}">
                <a16:creationId xmlns:a16="http://schemas.microsoft.com/office/drawing/2014/main" id="{E62560FD-170E-DA4C-097D-5502C60C8EB4}"/>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4421982" y="1456908"/>
            <a:ext cx="3348036" cy="757394"/>
          </a:xfrm>
          <a:prstGeom prst="rect">
            <a:avLst/>
          </a:prstGeom>
        </p:spPr>
      </p:pic>
      <p:pic>
        <p:nvPicPr>
          <p:cNvPr id="16" name="Picture 15">
            <a:extLst>
              <a:ext uri="{FF2B5EF4-FFF2-40B4-BE49-F238E27FC236}">
                <a16:creationId xmlns:a16="http://schemas.microsoft.com/office/drawing/2014/main" id="{DE891863-7310-E135-8982-FBF6C2AC9BD4}"/>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5508812" y="519822"/>
            <a:ext cx="1174376" cy="937086"/>
          </a:xfrm>
          <a:prstGeom prst="rect">
            <a:avLst/>
          </a:prstGeom>
        </p:spPr>
      </p:pic>
      <p:pic>
        <p:nvPicPr>
          <p:cNvPr id="37890" name="Picture 2" descr="Wordmarks, Lettermark, Unitmarks - The CMU Brand - Carnegie ...">
            <a:extLst>
              <a:ext uri="{FF2B5EF4-FFF2-40B4-BE49-F238E27FC236}">
                <a16:creationId xmlns:a16="http://schemas.microsoft.com/office/drawing/2014/main" id="{4D64048B-B8DF-99D7-B9E9-E5260F3FA713}"/>
              </a:ext>
            </a:extLst>
          </p:cNvPr>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06920" y="4950483"/>
            <a:ext cx="1362368" cy="13623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9BB1D9-762F-8B08-E916-AC3EE2E7400F}"/>
              </a:ext>
            </a:extLst>
          </p:cNvPr>
          <p:cNvSpPr txBox="1"/>
          <p:nvPr/>
        </p:nvSpPr>
        <p:spPr>
          <a:xfrm>
            <a:off x="4112302" y="3982899"/>
            <a:ext cx="396739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Aptos" panose="02110004020202020204"/>
                <a:ea typeface="+mn-ea"/>
                <a:cs typeface="+mn-cs"/>
                <a:hlinkClick r:id="rId6"/>
              </a:rPr>
              <a:t>www.open-flame.com</a:t>
            </a: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8" name="Picture 17">
            <a:extLst>
              <a:ext uri="{FF2B5EF4-FFF2-40B4-BE49-F238E27FC236}">
                <a16:creationId xmlns:a16="http://schemas.microsoft.com/office/drawing/2014/main" id="{B8C8ACAA-CFF1-213F-9107-2B9883FAB14C}"/>
              </a:ext>
            </a:extLst>
          </p:cNvPr>
          <p:cNvPicPr>
            <a:picLocks noChangeAspect="1"/>
          </p:cNvPicPr>
          <p:nvPr/>
        </p:nvPicPr>
        <p:blipFill>
          <a:blip r:embed="rId7"/>
          <a:stretch>
            <a:fillRect/>
          </a:stretch>
        </p:blipFill>
        <p:spPr>
          <a:xfrm>
            <a:off x="3445864" y="4752516"/>
            <a:ext cx="5300272" cy="1758303"/>
          </a:xfrm>
          <a:prstGeom prst="rect">
            <a:avLst/>
          </a:prstGeom>
        </p:spPr>
      </p:pic>
      <p:sp>
        <p:nvSpPr>
          <p:cNvPr id="19" name="TextBox 18">
            <a:extLst>
              <a:ext uri="{FF2B5EF4-FFF2-40B4-BE49-F238E27FC236}">
                <a16:creationId xmlns:a16="http://schemas.microsoft.com/office/drawing/2014/main" id="{23B6FF23-D140-36EA-972F-D69AD393119C}"/>
              </a:ext>
            </a:extLst>
          </p:cNvPr>
          <p:cNvSpPr txBox="1"/>
          <p:nvPr/>
        </p:nvSpPr>
        <p:spPr>
          <a:xfrm>
            <a:off x="4474506" y="3504402"/>
            <a:ext cx="3242988" cy="523220"/>
          </a:xfrm>
          <a:prstGeom prst="rect">
            <a:avLst/>
          </a:prstGeom>
          <a:noFill/>
        </p:spPr>
        <p:txBody>
          <a:bodyPr wrap="square" rtlCol="0">
            <a:spAutoFit/>
          </a:bodyPr>
          <a:lstStyle/>
          <a:p>
            <a:pPr algn="ctr"/>
            <a:r>
              <a:rPr lang="en-US" sz="2800" dirty="0">
                <a:solidFill>
                  <a:srgbClr val="6C1100"/>
                </a:solidFill>
              </a:rPr>
              <a:t>Sagar Bharadwaj</a:t>
            </a:r>
          </a:p>
        </p:txBody>
      </p:sp>
    </p:spTree>
    <p:extLst>
      <p:ext uri="{BB962C8B-B14F-4D97-AF65-F5344CB8AC3E}">
        <p14:creationId xmlns:p14="http://schemas.microsoft.com/office/powerpoint/2010/main" val="3576998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FC657-9332-B5C3-2C89-4EB6B3E59953}"/>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543F1C51-FE3D-2007-6BA5-41433859C34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rcRect/>
          <a:stretch/>
        </p:blipFill>
        <p:spPr>
          <a:xfrm>
            <a:off x="-105643" y="-59424"/>
            <a:ext cx="12403285" cy="6976848"/>
          </a:xfrm>
          <a:prstGeom prst="rect">
            <a:avLst/>
          </a:prstGeom>
        </p:spPr>
      </p:pic>
      <p:sp>
        <p:nvSpPr>
          <p:cNvPr id="10" name="Rounded Rectangle 9">
            <a:extLst>
              <a:ext uri="{FF2B5EF4-FFF2-40B4-BE49-F238E27FC236}">
                <a16:creationId xmlns:a16="http://schemas.microsoft.com/office/drawing/2014/main" id="{7CC5EC8A-9C5E-B1C9-243E-8A1255AEC6CD}"/>
              </a:ext>
            </a:extLst>
          </p:cNvPr>
          <p:cNvSpPr/>
          <p:nvPr/>
        </p:nvSpPr>
        <p:spPr>
          <a:xfrm>
            <a:off x="342900" y="157163"/>
            <a:ext cx="5753100" cy="700087"/>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10000"/>
                    <a:lumOff val="90000"/>
                  </a:schemeClr>
                </a:solidFill>
              </a:rPr>
              <a:t>Example Application: Shopping Navigator</a:t>
            </a:r>
          </a:p>
        </p:txBody>
      </p:sp>
      <p:sp>
        <p:nvSpPr>
          <p:cNvPr id="12" name="Rounded Rectangle 11">
            <a:extLst>
              <a:ext uri="{FF2B5EF4-FFF2-40B4-BE49-F238E27FC236}">
                <a16:creationId xmlns:a16="http://schemas.microsoft.com/office/drawing/2014/main" id="{EAF53364-778E-3804-E7A2-CC313C78A867}"/>
              </a:ext>
            </a:extLst>
          </p:cNvPr>
          <p:cNvSpPr/>
          <p:nvPr/>
        </p:nvSpPr>
        <p:spPr>
          <a:xfrm>
            <a:off x="1806583" y="1515136"/>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ounded Rectangle 3">
            <a:extLst>
              <a:ext uri="{FF2B5EF4-FFF2-40B4-BE49-F238E27FC236}">
                <a16:creationId xmlns:a16="http://schemas.microsoft.com/office/drawing/2014/main" id="{A313297A-637C-D45D-27B6-36CAF86C9313}"/>
              </a:ext>
            </a:extLst>
          </p:cNvPr>
          <p:cNvSpPr/>
          <p:nvPr/>
        </p:nvSpPr>
        <p:spPr>
          <a:xfrm>
            <a:off x="5307495" y="1588848"/>
            <a:ext cx="3001617" cy="75695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3B8F5AC-DE3C-AD78-5971-9B45E06C06A7}"/>
              </a:ext>
            </a:extLst>
          </p:cNvPr>
          <p:cNvSpPr/>
          <p:nvPr/>
        </p:nvSpPr>
        <p:spPr>
          <a:xfrm>
            <a:off x="2721508" y="1579984"/>
            <a:ext cx="2489699" cy="756958"/>
          </a:xfrm>
          <a:prstGeom prst="roundRect">
            <a:avLst/>
          </a:prstGeom>
          <a:solidFill>
            <a:srgbClr val="FF59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6C1449E-A8CF-B1D1-CF88-9E85024DB2D3}"/>
              </a:ext>
            </a:extLst>
          </p:cNvPr>
          <p:cNvSpPr txBox="1"/>
          <p:nvPr/>
        </p:nvSpPr>
        <p:spPr>
          <a:xfrm>
            <a:off x="2696201" y="1676939"/>
            <a:ext cx="7495927" cy="584775"/>
          </a:xfrm>
          <a:prstGeom prst="rect">
            <a:avLst/>
          </a:prstGeom>
          <a:noFill/>
        </p:spPr>
        <p:txBody>
          <a:bodyPr wrap="square" rtlCol="0" anchor="t">
            <a:spAutoFit/>
          </a:bodyPr>
          <a:lstStyle/>
          <a:p>
            <a:r>
              <a:rPr lang="en-US" sz="3200" dirty="0">
                <a:solidFill>
                  <a:schemeClr val="tx1"/>
                </a:solidFill>
              </a:rPr>
              <a:t>Sagar’s Office, Carnegie Mellon</a:t>
            </a:r>
          </a:p>
        </p:txBody>
      </p:sp>
      <p:pic>
        <p:nvPicPr>
          <p:cNvPr id="6" name="Graphic 5" descr="Marker with solid fill">
            <a:extLst>
              <a:ext uri="{FF2B5EF4-FFF2-40B4-BE49-F238E27FC236}">
                <a16:creationId xmlns:a16="http://schemas.microsoft.com/office/drawing/2014/main" id="{BB2190EA-0A74-51DB-83D6-8242C86362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4052" y="1515136"/>
            <a:ext cx="904382" cy="904382"/>
          </a:xfrm>
          <a:prstGeom prst="rect">
            <a:avLst/>
          </a:prstGeom>
        </p:spPr>
      </p:pic>
      <p:sp>
        <p:nvSpPr>
          <p:cNvPr id="13" name="Rounded Rectangle 12">
            <a:extLst>
              <a:ext uri="{FF2B5EF4-FFF2-40B4-BE49-F238E27FC236}">
                <a16:creationId xmlns:a16="http://schemas.microsoft.com/office/drawing/2014/main" id="{4924A9FA-A314-1198-803E-3ECD6C1B1C75}"/>
              </a:ext>
            </a:extLst>
          </p:cNvPr>
          <p:cNvSpPr/>
          <p:nvPr/>
        </p:nvSpPr>
        <p:spPr>
          <a:xfrm>
            <a:off x="1806583" y="2524618"/>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3BE37F94-E529-5DFC-B2F2-58BA741CCAF9}"/>
              </a:ext>
            </a:extLst>
          </p:cNvPr>
          <p:cNvSpPr/>
          <p:nvPr/>
        </p:nvSpPr>
        <p:spPr>
          <a:xfrm>
            <a:off x="5086079" y="2598330"/>
            <a:ext cx="1206956" cy="75695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B2B86AF-CBE7-183A-47B3-90266DB512B5}"/>
              </a:ext>
            </a:extLst>
          </p:cNvPr>
          <p:cNvSpPr/>
          <p:nvPr/>
        </p:nvSpPr>
        <p:spPr>
          <a:xfrm>
            <a:off x="2696201" y="2598330"/>
            <a:ext cx="2212683" cy="756958"/>
          </a:xfrm>
          <a:prstGeom prst="roundRect">
            <a:avLst/>
          </a:prstGeom>
          <a:solidFill>
            <a:srgbClr val="FF59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C98BE62-D283-A22E-7698-4397FA294B4A}"/>
              </a:ext>
            </a:extLst>
          </p:cNvPr>
          <p:cNvSpPr txBox="1"/>
          <p:nvPr/>
        </p:nvSpPr>
        <p:spPr>
          <a:xfrm>
            <a:off x="2696201" y="2686421"/>
            <a:ext cx="7495927" cy="584775"/>
          </a:xfrm>
          <a:prstGeom prst="rect">
            <a:avLst/>
          </a:prstGeom>
          <a:noFill/>
        </p:spPr>
        <p:txBody>
          <a:bodyPr wrap="square" rtlCol="0" anchor="t">
            <a:spAutoFit/>
          </a:bodyPr>
          <a:lstStyle/>
          <a:p>
            <a:r>
              <a:rPr lang="en-US" sz="3200" dirty="0"/>
              <a:t>HDMI Cable</a:t>
            </a:r>
            <a:r>
              <a:rPr lang="en-US" sz="3200" dirty="0">
                <a:solidFill>
                  <a:schemeClr val="tx1"/>
                </a:solidFill>
              </a:rPr>
              <a:t>, Target</a:t>
            </a:r>
          </a:p>
        </p:txBody>
      </p:sp>
      <p:pic>
        <p:nvPicPr>
          <p:cNvPr id="17" name="Graphic 16" descr="Marker with solid fill">
            <a:extLst>
              <a:ext uri="{FF2B5EF4-FFF2-40B4-BE49-F238E27FC236}">
                <a16:creationId xmlns:a16="http://schemas.microsoft.com/office/drawing/2014/main" id="{EDF61E45-347D-B83B-F54C-E2B13C2180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4052" y="2524618"/>
            <a:ext cx="904382" cy="904382"/>
          </a:xfrm>
          <a:prstGeom prst="rect">
            <a:avLst/>
          </a:prstGeom>
        </p:spPr>
      </p:pic>
      <p:pic>
        <p:nvPicPr>
          <p:cNvPr id="7" name="Graphic 6" descr="Checkmark with solid fill">
            <a:extLst>
              <a:ext uri="{FF2B5EF4-FFF2-40B4-BE49-F238E27FC236}">
                <a16:creationId xmlns:a16="http://schemas.microsoft.com/office/drawing/2014/main" id="{5B9C0677-1E47-D4AB-10A6-CAFE80A8EC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29764" y="3429000"/>
            <a:ext cx="914400" cy="914400"/>
          </a:xfrm>
          <a:prstGeom prst="rect">
            <a:avLst/>
          </a:prstGeom>
        </p:spPr>
      </p:pic>
      <p:sp>
        <p:nvSpPr>
          <p:cNvPr id="9" name="Multiply 8">
            <a:extLst>
              <a:ext uri="{FF2B5EF4-FFF2-40B4-BE49-F238E27FC236}">
                <a16:creationId xmlns:a16="http://schemas.microsoft.com/office/drawing/2014/main" id="{894B1D99-17E9-CEAE-DAF5-82580038F7A3}"/>
              </a:ext>
            </a:extLst>
          </p:cNvPr>
          <p:cNvSpPr/>
          <p:nvPr/>
        </p:nvSpPr>
        <p:spPr>
          <a:xfrm>
            <a:off x="3166025" y="3371141"/>
            <a:ext cx="1106416" cy="1030118"/>
          </a:xfrm>
          <a:prstGeom prst="mathMultiply">
            <a:avLst/>
          </a:prstGeom>
          <a:solidFill>
            <a:srgbClr val="FF595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17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5" grpId="0" animBg="1"/>
      <p:bldP spid="14"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68A1D4BE-0843-70D2-1397-01254521450C}"/>
            </a:ext>
          </a:extLst>
        </p:cNvPr>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EC2E7-3295-ED0F-08CF-96E40A7DBAE6}"/>
              </a:ext>
            </a:extLst>
          </p:cNvPr>
          <p:cNvSpPr>
            <a:spLocks noGrp="1"/>
          </p:cNvSpPr>
          <p:nvPr>
            <p:ph type="title"/>
          </p:nvPr>
        </p:nvSpPr>
        <p:spPr>
          <a:xfrm>
            <a:off x="639656" y="3279859"/>
            <a:ext cx="10909640" cy="2138289"/>
          </a:xfrm>
        </p:spPr>
        <p:txBody>
          <a:bodyPr vert="horz" lIns="91440" tIns="45720" rIns="91440" bIns="45720" rtlCol="0" anchor="ctr">
            <a:normAutofit/>
          </a:bodyPr>
          <a:lstStyle/>
          <a:p>
            <a:pPr algn="ctr"/>
            <a:r>
              <a:rPr lang="en-US" sz="4600" dirty="0">
                <a:solidFill>
                  <a:schemeClr val="tx2"/>
                </a:solidFill>
              </a:rPr>
              <a:t>We need a ubiquitous Spatial Naming System to enable emerging Spatial Applications</a:t>
            </a:r>
          </a:p>
        </p:txBody>
      </p:sp>
      <p:pic>
        <p:nvPicPr>
          <p:cNvPr id="28" name="Picture 27">
            <a:extLst>
              <a:ext uri="{FF2B5EF4-FFF2-40B4-BE49-F238E27FC236}">
                <a16:creationId xmlns:a16="http://schemas.microsoft.com/office/drawing/2014/main" id="{6795E92A-E8F0-4FD5-559D-305F6CDB4028}"/>
              </a:ext>
            </a:extLst>
          </p:cNvPr>
          <p:cNvPicPr>
            <a:picLocks noChangeAspect="1"/>
          </p:cNvPicPr>
          <p:nvPr/>
        </p:nvPicPr>
        <p:blipFill>
          <a:blip r:embed="rId3"/>
          <a:stretch>
            <a:fillRect/>
          </a:stretch>
        </p:blipFill>
        <p:spPr>
          <a:xfrm>
            <a:off x="320040" y="1223450"/>
            <a:ext cx="5614416" cy="2088524"/>
          </a:xfrm>
          <a:prstGeom prst="rect">
            <a:avLst/>
          </a:prstGeom>
        </p:spPr>
      </p:pic>
      <p:pic>
        <p:nvPicPr>
          <p:cNvPr id="45" name="Picture 44">
            <a:extLst>
              <a:ext uri="{FF2B5EF4-FFF2-40B4-BE49-F238E27FC236}">
                <a16:creationId xmlns:a16="http://schemas.microsoft.com/office/drawing/2014/main" id="{8B420AE5-F855-4B68-E27A-500EBF2BA99A}"/>
              </a:ext>
            </a:extLst>
          </p:cNvPr>
          <p:cNvPicPr>
            <a:picLocks noChangeAspect="1"/>
          </p:cNvPicPr>
          <p:nvPr/>
        </p:nvPicPr>
        <p:blipFill>
          <a:blip r:embed="rId4"/>
          <a:stretch>
            <a:fillRect/>
          </a:stretch>
        </p:blipFill>
        <p:spPr>
          <a:xfrm>
            <a:off x="6254496" y="1335024"/>
            <a:ext cx="5614416" cy="1865376"/>
          </a:xfrm>
          <a:prstGeom prst="rect">
            <a:avLst/>
          </a:prstGeom>
        </p:spPr>
      </p:pic>
      <p:sp>
        <p:nvSpPr>
          <p:cNvPr id="6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sX0" fmla="*/ 0 w 3291840"/>
              <a:gd name="csY0" fmla="*/ 0 h 18288"/>
              <a:gd name="csX1" fmla="*/ 658368 w 3291840"/>
              <a:gd name="csY1" fmla="*/ 0 h 18288"/>
              <a:gd name="csX2" fmla="*/ 1283818 w 3291840"/>
              <a:gd name="csY2" fmla="*/ 0 h 18288"/>
              <a:gd name="csX3" fmla="*/ 1909267 w 3291840"/>
              <a:gd name="csY3" fmla="*/ 0 h 18288"/>
              <a:gd name="csX4" fmla="*/ 2633472 w 3291840"/>
              <a:gd name="csY4" fmla="*/ 0 h 18288"/>
              <a:gd name="csX5" fmla="*/ 3291840 w 3291840"/>
              <a:gd name="csY5" fmla="*/ 0 h 18288"/>
              <a:gd name="csX6" fmla="*/ 3291840 w 3291840"/>
              <a:gd name="csY6" fmla="*/ 18288 h 18288"/>
              <a:gd name="csX7" fmla="*/ 2633472 w 3291840"/>
              <a:gd name="csY7" fmla="*/ 18288 h 18288"/>
              <a:gd name="csX8" fmla="*/ 2073859 w 3291840"/>
              <a:gd name="csY8" fmla="*/ 18288 h 18288"/>
              <a:gd name="csX9" fmla="*/ 1448410 w 3291840"/>
              <a:gd name="csY9" fmla="*/ 18288 h 18288"/>
              <a:gd name="csX10" fmla="*/ 822960 w 3291840"/>
              <a:gd name="csY10" fmla="*/ 18288 h 18288"/>
              <a:gd name="csX11" fmla="*/ 0 w 3291840"/>
              <a:gd name="csY11" fmla="*/ 18288 h 18288"/>
              <a:gd name="csX12" fmla="*/ 0 w 329184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240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1112C-AE99-AA68-2F1E-86A006249F53}"/>
              </a:ext>
            </a:extLst>
          </p:cNvPr>
          <p:cNvSpPr>
            <a:spLocks noGrp="1"/>
          </p:cNvSpPr>
          <p:nvPr>
            <p:ph type="title"/>
          </p:nvPr>
        </p:nvSpPr>
        <p:spPr/>
        <p:txBody>
          <a:bodyPr>
            <a:normAutofit/>
          </a:bodyPr>
          <a:lstStyle/>
          <a:p>
            <a:r>
              <a:rPr lang="en-US" sz="4000" b="1" dirty="0">
                <a:solidFill>
                  <a:srgbClr val="163F5A"/>
                </a:solidFill>
                <a:latin typeface="Abadi MT Condensed Extra Bold" panose="020B0306030101010103" pitchFamily="34" charset="77"/>
              </a:rPr>
              <a:t>Why do maps today not have ubiquitous coverage?</a:t>
            </a:r>
          </a:p>
        </p:txBody>
      </p:sp>
      <p:sp>
        <p:nvSpPr>
          <p:cNvPr id="4" name="TextBox 3">
            <a:extLst>
              <a:ext uri="{FF2B5EF4-FFF2-40B4-BE49-F238E27FC236}">
                <a16:creationId xmlns:a16="http://schemas.microsoft.com/office/drawing/2014/main" id="{8BD783CE-0FA6-6DB0-A666-A1712F1B9C92}"/>
              </a:ext>
            </a:extLst>
          </p:cNvPr>
          <p:cNvSpPr txBox="1"/>
          <p:nvPr/>
        </p:nvSpPr>
        <p:spPr>
          <a:xfrm>
            <a:off x="254839" y="2125480"/>
            <a:ext cx="4836419" cy="1569660"/>
          </a:xfrm>
          <a:prstGeom prst="rect">
            <a:avLst/>
          </a:prstGeom>
          <a:noFill/>
        </p:spPr>
        <p:txBody>
          <a:bodyPr wrap="square" rtlCol="0">
            <a:spAutoFit/>
          </a:bodyPr>
          <a:lstStyle/>
          <a:p>
            <a:r>
              <a:rPr lang="en-US" sz="2400" dirty="0"/>
              <a:t>Indoor data collection is hard</a:t>
            </a:r>
          </a:p>
          <a:p>
            <a:endParaRPr lang="en-US" sz="2400" dirty="0"/>
          </a:p>
          <a:p>
            <a:r>
              <a:rPr lang="en-US" sz="2400" dirty="0"/>
              <a:t>Crowdsourcing on a central system is not the right way to scale</a:t>
            </a:r>
          </a:p>
        </p:txBody>
      </p:sp>
      <p:cxnSp>
        <p:nvCxnSpPr>
          <p:cNvPr id="5" name="Straight Connector 4">
            <a:extLst>
              <a:ext uri="{FF2B5EF4-FFF2-40B4-BE49-F238E27FC236}">
                <a16:creationId xmlns:a16="http://schemas.microsoft.com/office/drawing/2014/main" id="{C1D5849B-93F5-8BEA-F6A8-96767E849B36}"/>
              </a:ext>
            </a:extLst>
          </p:cNvPr>
          <p:cNvCxnSpPr>
            <a:cxnSpLocks/>
          </p:cNvCxnSpPr>
          <p:nvPr/>
        </p:nvCxnSpPr>
        <p:spPr>
          <a:xfrm>
            <a:off x="5091258" y="1690688"/>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516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900C71F9-759D-9ED6-DF98-C2B5E6A5B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CD99C-8045-2256-715B-D593DAFD5CEC}"/>
              </a:ext>
            </a:extLst>
          </p:cNvPr>
          <p:cNvSpPr>
            <a:spLocks noGrp="1"/>
          </p:cNvSpPr>
          <p:nvPr>
            <p:ph type="title"/>
          </p:nvPr>
        </p:nvSpPr>
        <p:spPr/>
        <p:txBody>
          <a:bodyPr>
            <a:normAutofit/>
          </a:bodyPr>
          <a:lstStyle/>
          <a:p>
            <a:r>
              <a:rPr lang="en-US" sz="4000" b="1" dirty="0">
                <a:solidFill>
                  <a:srgbClr val="163F5A"/>
                </a:solidFill>
                <a:latin typeface="Abadi MT Condensed Extra Bold" panose="020B0306030101010103" pitchFamily="34" charset="77"/>
              </a:rPr>
              <a:t>Why do maps today not have ubiquitous coverage?</a:t>
            </a:r>
          </a:p>
        </p:txBody>
      </p:sp>
      <p:sp>
        <p:nvSpPr>
          <p:cNvPr id="4" name="TextBox 3">
            <a:extLst>
              <a:ext uri="{FF2B5EF4-FFF2-40B4-BE49-F238E27FC236}">
                <a16:creationId xmlns:a16="http://schemas.microsoft.com/office/drawing/2014/main" id="{7625B293-0166-FF11-EE9C-052B6E480493}"/>
              </a:ext>
            </a:extLst>
          </p:cNvPr>
          <p:cNvSpPr txBox="1"/>
          <p:nvPr/>
        </p:nvSpPr>
        <p:spPr>
          <a:xfrm>
            <a:off x="254839" y="2125480"/>
            <a:ext cx="4836419" cy="1569660"/>
          </a:xfrm>
          <a:prstGeom prst="rect">
            <a:avLst/>
          </a:prstGeom>
          <a:noFill/>
        </p:spPr>
        <p:txBody>
          <a:bodyPr wrap="square" rtlCol="0">
            <a:spAutoFit/>
          </a:bodyPr>
          <a:lstStyle/>
          <a:p>
            <a:r>
              <a:rPr lang="en-US" sz="2400" dirty="0"/>
              <a:t>Indoor data collection is hard</a:t>
            </a:r>
          </a:p>
          <a:p>
            <a:endParaRPr lang="en-US" sz="2400" dirty="0"/>
          </a:p>
          <a:p>
            <a:r>
              <a:rPr lang="en-US" sz="2400" dirty="0">
                <a:solidFill>
                  <a:schemeClr val="bg1">
                    <a:lumMod val="85000"/>
                  </a:schemeClr>
                </a:solidFill>
              </a:rPr>
              <a:t>Crowdsourcing on a central system is not the right way to scale</a:t>
            </a:r>
          </a:p>
        </p:txBody>
      </p:sp>
      <p:cxnSp>
        <p:nvCxnSpPr>
          <p:cNvPr id="5" name="Straight Connector 4">
            <a:extLst>
              <a:ext uri="{FF2B5EF4-FFF2-40B4-BE49-F238E27FC236}">
                <a16:creationId xmlns:a16="http://schemas.microsoft.com/office/drawing/2014/main" id="{9B0D1159-95A3-40F3-5A0E-774590E27C32}"/>
              </a:ext>
            </a:extLst>
          </p:cNvPr>
          <p:cNvCxnSpPr>
            <a:cxnSpLocks/>
          </p:cNvCxnSpPr>
          <p:nvPr/>
        </p:nvCxnSpPr>
        <p:spPr>
          <a:xfrm>
            <a:off x="5091258" y="1690688"/>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2D14F2F-268A-A903-6BD8-7A23C0FB0196}"/>
              </a:ext>
            </a:extLst>
          </p:cNvPr>
          <p:cNvSpPr txBox="1"/>
          <p:nvPr/>
        </p:nvSpPr>
        <p:spPr>
          <a:xfrm>
            <a:off x="5238046" y="1796819"/>
            <a:ext cx="6699116" cy="1938992"/>
          </a:xfrm>
          <a:prstGeom prst="rect">
            <a:avLst/>
          </a:prstGeom>
          <a:noFill/>
        </p:spPr>
        <p:txBody>
          <a:bodyPr wrap="square" rtlCol="0">
            <a:spAutoFit/>
          </a:bodyPr>
          <a:lstStyle/>
          <a:p>
            <a:r>
              <a:rPr lang="en-US" sz="2400" dirty="0"/>
              <a:t>Huge manual cartography effort.</a:t>
            </a:r>
          </a:p>
          <a:p>
            <a:endParaRPr lang="en-US" sz="2400" dirty="0"/>
          </a:p>
          <a:p>
            <a:r>
              <a:rPr lang="en-US" sz="2400" dirty="0"/>
              <a:t>Many indoor spaces are private.</a:t>
            </a:r>
          </a:p>
          <a:p>
            <a:endParaRPr lang="en-US" sz="2400" dirty="0"/>
          </a:p>
          <a:p>
            <a:r>
              <a:rPr lang="en-US" sz="2400" dirty="0"/>
              <a:t>Indoor maps are dynamic.</a:t>
            </a:r>
          </a:p>
        </p:txBody>
      </p:sp>
      <p:pic>
        <p:nvPicPr>
          <p:cNvPr id="6" name="Picture 2" descr="when is the street view car coming">
            <a:extLst>
              <a:ext uri="{FF2B5EF4-FFF2-40B4-BE49-F238E27FC236}">
                <a16:creationId xmlns:a16="http://schemas.microsoft.com/office/drawing/2014/main" id="{10A6014A-62F8-B0FE-85B1-358DFEAD227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5500" y="4023825"/>
            <a:ext cx="3275352" cy="2184580"/>
          </a:xfrm>
          <a:prstGeom prst="roundRect">
            <a:avLst>
              <a:gd name="adj" fmla="val 9949"/>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994371-9958-C1B7-CD18-850ED3385900}"/>
              </a:ext>
            </a:extLst>
          </p:cNvPr>
          <p:cNvSpPr txBox="1"/>
          <p:nvPr/>
        </p:nvSpPr>
        <p:spPr>
          <a:xfrm>
            <a:off x="5818156" y="6208405"/>
            <a:ext cx="2250040" cy="369332"/>
          </a:xfrm>
          <a:prstGeom prst="rect">
            <a:avLst/>
          </a:prstGeom>
          <a:noFill/>
        </p:spPr>
        <p:txBody>
          <a:bodyPr wrap="none" rtlCol="0">
            <a:spAutoFit/>
          </a:bodyPr>
          <a:lstStyle/>
          <a:p>
            <a:r>
              <a:rPr lang="en-US" dirty="0"/>
              <a:t>Outdoor cartography</a:t>
            </a:r>
          </a:p>
        </p:txBody>
      </p:sp>
      <p:pic>
        <p:nvPicPr>
          <p:cNvPr id="8" name="Picture 7">
            <a:extLst>
              <a:ext uri="{FF2B5EF4-FFF2-40B4-BE49-F238E27FC236}">
                <a16:creationId xmlns:a16="http://schemas.microsoft.com/office/drawing/2014/main" id="{7ED144C1-C6CA-D825-DF63-CB0535A1D302}"/>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8843803" y="4023825"/>
            <a:ext cx="3176042" cy="2195868"/>
          </a:xfrm>
          <a:prstGeom prst="roundRect">
            <a:avLst>
              <a:gd name="adj" fmla="val 6959"/>
            </a:avLst>
          </a:prstGeom>
        </p:spPr>
      </p:pic>
      <p:sp>
        <p:nvSpPr>
          <p:cNvPr id="9" name="TextBox 8">
            <a:extLst>
              <a:ext uri="{FF2B5EF4-FFF2-40B4-BE49-F238E27FC236}">
                <a16:creationId xmlns:a16="http://schemas.microsoft.com/office/drawing/2014/main" id="{D1D731F3-F258-DF05-D0E2-20D3D4C2909B}"/>
              </a:ext>
            </a:extLst>
          </p:cNvPr>
          <p:cNvSpPr txBox="1"/>
          <p:nvPr/>
        </p:nvSpPr>
        <p:spPr>
          <a:xfrm>
            <a:off x="9399201" y="6208405"/>
            <a:ext cx="2065245" cy="369332"/>
          </a:xfrm>
          <a:prstGeom prst="rect">
            <a:avLst/>
          </a:prstGeom>
          <a:noFill/>
        </p:spPr>
        <p:txBody>
          <a:bodyPr wrap="none" rtlCol="0">
            <a:spAutoFit/>
          </a:bodyPr>
          <a:lstStyle/>
          <a:p>
            <a:pPr algn="ctr"/>
            <a:r>
              <a:rPr lang="en-US" dirty="0"/>
              <a:t>Indoor cartography</a:t>
            </a:r>
          </a:p>
        </p:txBody>
      </p:sp>
      <p:sp>
        <p:nvSpPr>
          <p:cNvPr id="10" name="Rounded Rectangle 9">
            <a:extLst>
              <a:ext uri="{FF2B5EF4-FFF2-40B4-BE49-F238E27FC236}">
                <a16:creationId xmlns:a16="http://schemas.microsoft.com/office/drawing/2014/main" id="{E788798F-6624-27A1-4AEC-9CDBB9412EFE}"/>
              </a:ext>
            </a:extLst>
          </p:cNvPr>
          <p:cNvSpPr/>
          <p:nvPr/>
        </p:nvSpPr>
        <p:spPr>
          <a:xfrm>
            <a:off x="254838" y="2125480"/>
            <a:ext cx="4746139" cy="4828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9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70E1CC19-20F9-AED2-6973-76E4853A0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86C42-071F-F78B-1DBA-151B6FBD2287}"/>
              </a:ext>
            </a:extLst>
          </p:cNvPr>
          <p:cNvSpPr>
            <a:spLocks noGrp="1"/>
          </p:cNvSpPr>
          <p:nvPr>
            <p:ph type="title"/>
          </p:nvPr>
        </p:nvSpPr>
        <p:spPr/>
        <p:txBody>
          <a:bodyPr>
            <a:normAutofit/>
          </a:bodyPr>
          <a:lstStyle/>
          <a:p>
            <a:r>
              <a:rPr lang="en-US" sz="4000" b="1" dirty="0">
                <a:solidFill>
                  <a:srgbClr val="163F5A"/>
                </a:solidFill>
                <a:latin typeface="Abadi MT Condensed Extra Bold" panose="020B0306030101010103" pitchFamily="34" charset="77"/>
              </a:rPr>
              <a:t>Why do maps today not have ubiquitous coverage?</a:t>
            </a:r>
          </a:p>
        </p:txBody>
      </p:sp>
      <p:sp>
        <p:nvSpPr>
          <p:cNvPr id="4" name="TextBox 3">
            <a:extLst>
              <a:ext uri="{FF2B5EF4-FFF2-40B4-BE49-F238E27FC236}">
                <a16:creationId xmlns:a16="http://schemas.microsoft.com/office/drawing/2014/main" id="{11EC5311-23CC-F17C-9351-98BA941E14FE}"/>
              </a:ext>
            </a:extLst>
          </p:cNvPr>
          <p:cNvSpPr txBox="1"/>
          <p:nvPr/>
        </p:nvSpPr>
        <p:spPr>
          <a:xfrm>
            <a:off x="254839" y="2125480"/>
            <a:ext cx="4836419" cy="1569660"/>
          </a:xfrm>
          <a:prstGeom prst="rect">
            <a:avLst/>
          </a:prstGeom>
          <a:noFill/>
        </p:spPr>
        <p:txBody>
          <a:bodyPr wrap="square" rtlCol="0">
            <a:spAutoFit/>
          </a:bodyPr>
          <a:lstStyle/>
          <a:p>
            <a:r>
              <a:rPr lang="en-US" sz="2400" dirty="0">
                <a:solidFill>
                  <a:schemeClr val="bg1">
                    <a:lumMod val="85000"/>
                  </a:schemeClr>
                </a:solidFill>
              </a:rPr>
              <a:t>Indoor data collection is hard</a:t>
            </a:r>
          </a:p>
          <a:p>
            <a:endParaRPr lang="en-US" sz="2400" dirty="0"/>
          </a:p>
          <a:p>
            <a:r>
              <a:rPr lang="en-US" sz="2400" dirty="0"/>
              <a:t>Crowdsourcing on a central system is not the right way to scale</a:t>
            </a:r>
          </a:p>
        </p:txBody>
      </p:sp>
      <p:cxnSp>
        <p:nvCxnSpPr>
          <p:cNvPr id="5" name="Straight Connector 4">
            <a:extLst>
              <a:ext uri="{FF2B5EF4-FFF2-40B4-BE49-F238E27FC236}">
                <a16:creationId xmlns:a16="http://schemas.microsoft.com/office/drawing/2014/main" id="{03681BA9-4AB0-CF0D-CDFE-43ABC440EB06}"/>
              </a:ext>
            </a:extLst>
          </p:cNvPr>
          <p:cNvCxnSpPr>
            <a:cxnSpLocks/>
          </p:cNvCxnSpPr>
          <p:nvPr/>
        </p:nvCxnSpPr>
        <p:spPr>
          <a:xfrm>
            <a:off x="5091258" y="1690688"/>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1109882E-AD37-0492-E4A1-DD878F706ADF}"/>
              </a:ext>
            </a:extLst>
          </p:cNvPr>
          <p:cNvSpPr/>
          <p:nvPr/>
        </p:nvSpPr>
        <p:spPr>
          <a:xfrm>
            <a:off x="254838" y="2926992"/>
            <a:ext cx="4746139" cy="76814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24A2156-762B-0351-064B-DE97A80DD8F1}"/>
              </a:ext>
            </a:extLst>
          </p:cNvPr>
          <p:cNvSpPr txBox="1"/>
          <p:nvPr/>
        </p:nvSpPr>
        <p:spPr>
          <a:xfrm>
            <a:off x="5091258" y="1885491"/>
            <a:ext cx="7100742" cy="830997"/>
          </a:xfrm>
          <a:prstGeom prst="rect">
            <a:avLst/>
          </a:prstGeom>
          <a:noFill/>
        </p:spPr>
        <p:txBody>
          <a:bodyPr wrap="square" rtlCol="0">
            <a:spAutoFit/>
          </a:bodyPr>
          <a:lstStyle/>
          <a:p>
            <a:r>
              <a:rPr lang="en-US" sz="2400" dirty="0"/>
              <a:t>Businesses do not want to expose their indoor map data due to privacy and competition concerns.</a:t>
            </a:r>
          </a:p>
        </p:txBody>
      </p:sp>
      <p:pic>
        <p:nvPicPr>
          <p:cNvPr id="3" name="Picture 2">
            <a:extLst>
              <a:ext uri="{FF2B5EF4-FFF2-40B4-BE49-F238E27FC236}">
                <a16:creationId xmlns:a16="http://schemas.microsoft.com/office/drawing/2014/main" id="{30E5BDD8-5ADB-DE8E-D26D-EA0AF62062F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81539" y="2768102"/>
            <a:ext cx="2604781" cy="1726397"/>
          </a:xfrm>
          <a:prstGeom prst="roundRect">
            <a:avLst>
              <a:gd name="adj" fmla="val 9721"/>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5EFC380-1F15-6AEF-050D-BB0A2D52D57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041585" y="2768101"/>
            <a:ext cx="2589596" cy="1726397"/>
          </a:xfrm>
          <a:prstGeom prst="roundRect">
            <a:avLst>
              <a:gd name="adj" fmla="val 7116"/>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BE674CF-9E26-3707-4481-D942D492D662}"/>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181539" y="4977591"/>
            <a:ext cx="2457331" cy="1842998"/>
          </a:xfrm>
          <a:prstGeom prst="roundRect">
            <a:avLst>
              <a:gd name="adj" fmla="val 4467"/>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00967B-FCB1-FDFA-81E1-EA58A7CA4651}"/>
              </a:ext>
            </a:extLst>
          </p:cNvPr>
          <p:cNvSpPr txBox="1"/>
          <p:nvPr/>
        </p:nvSpPr>
        <p:spPr>
          <a:xfrm>
            <a:off x="5680279" y="4456890"/>
            <a:ext cx="16073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NSA</a:t>
            </a:r>
          </a:p>
        </p:txBody>
      </p:sp>
      <p:sp>
        <p:nvSpPr>
          <p:cNvPr id="9" name="TextBox 8">
            <a:extLst>
              <a:ext uri="{FF2B5EF4-FFF2-40B4-BE49-F238E27FC236}">
                <a16:creationId xmlns:a16="http://schemas.microsoft.com/office/drawing/2014/main" id="{FBB72D6C-2E88-5D5E-7F47-488CD4684642}"/>
              </a:ext>
            </a:extLst>
          </p:cNvPr>
          <p:cNvSpPr txBox="1"/>
          <p:nvPr/>
        </p:nvSpPr>
        <p:spPr>
          <a:xfrm>
            <a:off x="8532733" y="4456890"/>
            <a:ext cx="16073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CMU CIC</a:t>
            </a:r>
          </a:p>
        </p:txBody>
      </p:sp>
      <p:sp>
        <p:nvSpPr>
          <p:cNvPr id="12" name="TextBox 11">
            <a:extLst>
              <a:ext uri="{FF2B5EF4-FFF2-40B4-BE49-F238E27FC236}">
                <a16:creationId xmlns:a16="http://schemas.microsoft.com/office/drawing/2014/main" id="{93D1156D-19E0-2F28-F69E-07D7329AC3BF}"/>
              </a:ext>
            </a:extLst>
          </p:cNvPr>
          <p:cNvSpPr txBox="1"/>
          <p:nvPr/>
        </p:nvSpPr>
        <p:spPr>
          <a:xfrm>
            <a:off x="7638870" y="6169710"/>
            <a:ext cx="16073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Single Family Home</a:t>
            </a:r>
          </a:p>
        </p:txBody>
      </p:sp>
    </p:spTree>
    <p:extLst>
      <p:ext uri="{BB962C8B-B14F-4D97-AF65-F5344CB8AC3E}">
        <p14:creationId xmlns:p14="http://schemas.microsoft.com/office/powerpoint/2010/main" val="110733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a:extLst>
            <a:ext uri="{FF2B5EF4-FFF2-40B4-BE49-F238E27FC236}">
              <a16:creationId xmlns:a16="http://schemas.microsoft.com/office/drawing/2014/main" id="{C4B35602-8A14-DB51-B8D8-D788E1DEDC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B0D002-46BF-2458-DFDD-B705898761D4}"/>
              </a:ext>
            </a:extLst>
          </p:cNvPr>
          <p:cNvSpPr>
            <a:spLocks noGrp="1"/>
          </p:cNvSpPr>
          <p:nvPr>
            <p:ph type="title"/>
          </p:nvPr>
        </p:nvSpPr>
        <p:spPr/>
        <p:txBody>
          <a:bodyPr/>
          <a:lstStyle/>
          <a:p>
            <a:r>
              <a:rPr lang="en-US" dirty="0">
                <a:solidFill>
                  <a:schemeClr val="accent2">
                    <a:lumMod val="20000"/>
                    <a:lumOff val="80000"/>
                  </a:schemeClr>
                </a:solidFill>
              </a:rPr>
              <a:t>Federation of Maps</a:t>
            </a:r>
          </a:p>
        </p:txBody>
      </p:sp>
      <p:sp>
        <p:nvSpPr>
          <p:cNvPr id="2" name="Text Placeholder 1">
            <a:extLst>
              <a:ext uri="{FF2B5EF4-FFF2-40B4-BE49-F238E27FC236}">
                <a16:creationId xmlns:a16="http://schemas.microsoft.com/office/drawing/2014/main" id="{CA94454C-66B2-B85F-1D7D-BF92863B593F}"/>
              </a:ext>
            </a:extLst>
          </p:cNvPr>
          <p:cNvSpPr>
            <a:spLocks noGrp="1"/>
          </p:cNvSpPr>
          <p:nvPr>
            <p:ph type="body" idx="1"/>
          </p:nvPr>
        </p:nvSpPr>
        <p:spPr/>
        <p:txBody>
          <a:bodyPr>
            <a:normAutofit/>
          </a:bodyPr>
          <a:lstStyle/>
          <a:p>
            <a:r>
              <a:rPr lang="en-US" sz="3600" dirty="0">
                <a:solidFill>
                  <a:schemeClr val="accent2">
                    <a:lumMod val="20000"/>
                    <a:lumOff val="80000"/>
                  </a:schemeClr>
                </a:solidFill>
              </a:rPr>
              <a:t>Independent organizations maintain their own maps of their own spaces.</a:t>
            </a:r>
          </a:p>
        </p:txBody>
      </p:sp>
    </p:spTree>
    <p:extLst>
      <p:ext uri="{BB962C8B-B14F-4D97-AF65-F5344CB8AC3E}">
        <p14:creationId xmlns:p14="http://schemas.microsoft.com/office/powerpoint/2010/main" val="3521084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EFE4"/>
        </a:solidFill>
        <a:effectLst/>
      </p:bgPr>
    </p:bg>
    <p:spTree>
      <p:nvGrpSpPr>
        <p:cNvPr id="1" name="">
          <a:extLst>
            <a:ext uri="{FF2B5EF4-FFF2-40B4-BE49-F238E27FC236}">
              <a16:creationId xmlns:a16="http://schemas.microsoft.com/office/drawing/2014/main" id="{1DC02BB8-FB39-E23E-9712-27B8AA31ADE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B5B8FD8-A2D4-C1AF-5B3A-7DB7ECEA8360}"/>
              </a:ext>
            </a:extLst>
          </p:cNvPr>
          <p:cNvSpPr>
            <a:spLocks noGrp="1"/>
          </p:cNvSpPr>
          <p:nvPr>
            <p:ph type="ctrTitle"/>
          </p:nvPr>
        </p:nvSpPr>
        <p:spPr>
          <a:xfrm>
            <a:off x="1524000" y="89491"/>
            <a:ext cx="9144000" cy="1129834"/>
          </a:xfrm>
        </p:spPr>
        <p:txBody>
          <a:bodyPr/>
          <a:lstStyle/>
          <a:p>
            <a:r>
              <a:rPr lang="en-US" sz="6600" b="1" dirty="0">
                <a:solidFill>
                  <a:srgbClr val="163F5A"/>
                </a:solidFill>
                <a:latin typeface="Abadi MT Condensed Extra Bold" panose="020B0306030101010103" pitchFamily="34" charset="77"/>
              </a:rPr>
              <a:t>Federation of Maps</a:t>
            </a:r>
            <a:endParaRPr lang="en-US" b="1" dirty="0">
              <a:solidFill>
                <a:srgbClr val="163F5A"/>
              </a:solidFill>
              <a:latin typeface="Abadi MT Condensed Extra Bold" panose="020B0306030101010103" pitchFamily="34" charset="77"/>
            </a:endParaRPr>
          </a:p>
        </p:txBody>
      </p:sp>
      <p:pic>
        <p:nvPicPr>
          <p:cNvPr id="7" name="Picture 6" descr="A high angle view of a city&#10;&#10;AI-generated content may be incorrect.">
            <a:extLst>
              <a:ext uri="{FF2B5EF4-FFF2-40B4-BE49-F238E27FC236}">
                <a16:creationId xmlns:a16="http://schemas.microsoft.com/office/drawing/2014/main" id="{F393DDCC-A410-1776-138F-00859EB87073}"/>
              </a:ext>
            </a:extLst>
          </p:cNvPr>
          <p:cNvPicPr>
            <a:picLocks noChangeAspect="1"/>
          </p:cNvPicPr>
          <p:nvPr/>
        </p:nvPicPr>
        <p:blipFill>
          <a:blip r:embed="rId3"/>
          <a:stretch>
            <a:fillRect/>
          </a:stretch>
        </p:blipFill>
        <p:spPr>
          <a:xfrm>
            <a:off x="1179078" y="1326463"/>
            <a:ext cx="9833844" cy="5531537"/>
          </a:xfrm>
          <a:prstGeom prst="rect">
            <a:avLst/>
          </a:prstGeom>
        </p:spPr>
      </p:pic>
    </p:spTree>
    <p:extLst>
      <p:ext uri="{BB962C8B-B14F-4D97-AF65-F5344CB8AC3E}">
        <p14:creationId xmlns:p14="http://schemas.microsoft.com/office/powerpoint/2010/main" val="33741373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EFE4"/>
        </a:solidFill>
        <a:effectLst/>
      </p:bgPr>
    </p:bg>
    <p:spTree>
      <p:nvGrpSpPr>
        <p:cNvPr id="1" name="">
          <a:extLst>
            <a:ext uri="{FF2B5EF4-FFF2-40B4-BE49-F238E27FC236}">
              <a16:creationId xmlns:a16="http://schemas.microsoft.com/office/drawing/2014/main" id="{B0A74BBE-359D-AB81-EB22-B5EA59980EF6}"/>
            </a:ext>
          </a:extLst>
        </p:cNvPr>
        <p:cNvGrpSpPr/>
        <p:nvPr/>
      </p:nvGrpSpPr>
      <p:grpSpPr>
        <a:xfrm>
          <a:off x="0" y="0"/>
          <a:ext cx="0" cy="0"/>
          <a:chOff x="0" y="0"/>
          <a:chExt cx="0" cy="0"/>
        </a:xfrm>
      </p:grpSpPr>
      <p:pic>
        <p:nvPicPr>
          <p:cNvPr id="2" name="Picture 1" descr="A high angle view of a city&#10;&#10;AI-generated content may be incorrect.">
            <a:extLst>
              <a:ext uri="{FF2B5EF4-FFF2-40B4-BE49-F238E27FC236}">
                <a16:creationId xmlns:a16="http://schemas.microsoft.com/office/drawing/2014/main" id="{11F730EE-4E93-3E11-6F8C-8A94957468B7}"/>
              </a:ext>
            </a:extLst>
          </p:cNvPr>
          <p:cNvPicPr>
            <a:picLocks noChangeAspect="1"/>
          </p:cNvPicPr>
          <p:nvPr/>
        </p:nvPicPr>
        <p:blipFill>
          <a:blip r:embed="rId3"/>
          <a:stretch>
            <a:fillRect/>
          </a:stretch>
        </p:blipFill>
        <p:spPr>
          <a:xfrm>
            <a:off x="1179078" y="1326463"/>
            <a:ext cx="9833844" cy="5531537"/>
          </a:xfrm>
          <a:prstGeom prst="rect">
            <a:avLst/>
          </a:prstGeom>
        </p:spPr>
      </p:pic>
      <p:sp>
        <p:nvSpPr>
          <p:cNvPr id="5" name="Title 4">
            <a:extLst>
              <a:ext uri="{FF2B5EF4-FFF2-40B4-BE49-F238E27FC236}">
                <a16:creationId xmlns:a16="http://schemas.microsoft.com/office/drawing/2014/main" id="{F2BC1301-8AC4-A987-304C-488B6F5C61F2}"/>
              </a:ext>
            </a:extLst>
          </p:cNvPr>
          <p:cNvSpPr>
            <a:spLocks noGrp="1"/>
          </p:cNvSpPr>
          <p:nvPr>
            <p:ph type="ctrTitle"/>
          </p:nvPr>
        </p:nvSpPr>
        <p:spPr>
          <a:xfrm>
            <a:off x="1524000" y="89491"/>
            <a:ext cx="9144000" cy="1129834"/>
          </a:xfrm>
        </p:spPr>
        <p:txBody>
          <a:bodyPr/>
          <a:lstStyle/>
          <a:p>
            <a:r>
              <a:rPr lang="en-US" sz="6600" b="1" dirty="0">
                <a:solidFill>
                  <a:srgbClr val="163F5A"/>
                </a:solidFill>
                <a:latin typeface="Abadi MT Condensed Extra Bold" panose="020B0306030101010103" pitchFamily="34" charset="77"/>
              </a:rPr>
              <a:t>Federation of Maps</a:t>
            </a:r>
            <a:endParaRPr lang="en-US" b="1" dirty="0">
              <a:solidFill>
                <a:srgbClr val="163F5A"/>
              </a:solidFill>
              <a:latin typeface="Abadi MT Condensed Extra Bold" panose="020B0306030101010103" pitchFamily="34" charset="77"/>
            </a:endParaRPr>
          </a:p>
        </p:txBody>
      </p:sp>
      <p:pic>
        <p:nvPicPr>
          <p:cNvPr id="7" name="Picture 6">
            <a:extLst>
              <a:ext uri="{FF2B5EF4-FFF2-40B4-BE49-F238E27FC236}">
                <a16:creationId xmlns:a16="http://schemas.microsoft.com/office/drawing/2014/main" id="{FE00865F-F52B-1E1B-24D8-EE2D42BFB77B}"/>
              </a:ext>
            </a:extLst>
          </p:cNvPr>
          <p:cNvPicPr>
            <a:picLocks noChangeAspect="1"/>
          </p:cNvPicPr>
          <p:nvPr/>
        </p:nvPicPr>
        <p:blipFill>
          <a:blip r:embed="rId4"/>
          <a:srcRect/>
          <a:stretch/>
        </p:blipFill>
        <p:spPr>
          <a:xfrm>
            <a:off x="1179079" y="1326463"/>
            <a:ext cx="9833843" cy="5531537"/>
          </a:xfrm>
          <a:prstGeom prst="rect">
            <a:avLst/>
          </a:prstGeom>
        </p:spPr>
      </p:pic>
      <p:grpSp>
        <p:nvGrpSpPr>
          <p:cNvPr id="6" name="Group 5">
            <a:extLst>
              <a:ext uri="{FF2B5EF4-FFF2-40B4-BE49-F238E27FC236}">
                <a16:creationId xmlns:a16="http://schemas.microsoft.com/office/drawing/2014/main" id="{E6718896-E635-50F5-F111-400B6A1A925B}"/>
              </a:ext>
            </a:extLst>
          </p:cNvPr>
          <p:cNvGrpSpPr/>
          <p:nvPr/>
        </p:nvGrpSpPr>
        <p:grpSpPr>
          <a:xfrm>
            <a:off x="3738281" y="3119718"/>
            <a:ext cx="2756647" cy="685800"/>
            <a:chOff x="3738281" y="3119718"/>
            <a:chExt cx="2756647" cy="685800"/>
          </a:xfrm>
        </p:grpSpPr>
        <p:sp>
          <p:nvSpPr>
            <p:cNvPr id="3" name="Rounded Rectangle 2">
              <a:extLst>
                <a:ext uri="{FF2B5EF4-FFF2-40B4-BE49-F238E27FC236}">
                  <a16:creationId xmlns:a16="http://schemas.microsoft.com/office/drawing/2014/main" id="{27646EFE-CBC8-6DA3-A182-C51BA346B715}"/>
                </a:ext>
              </a:extLst>
            </p:cNvPr>
            <p:cNvSpPr/>
            <p:nvPr/>
          </p:nvSpPr>
          <p:spPr>
            <a:xfrm>
              <a:off x="3738281" y="3119718"/>
              <a:ext cx="2756647" cy="6858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026" name="Picture 2" descr="Generated image">
              <a:extLst>
                <a:ext uri="{FF2B5EF4-FFF2-40B4-BE49-F238E27FC236}">
                  <a16:creationId xmlns:a16="http://schemas.microsoft.com/office/drawing/2014/main" id="{B4E11D4D-60EA-D67C-9DAC-4C41EABEF53E}"/>
                </a:ext>
              </a:extLst>
            </p:cNvPr>
            <p:cNvPicPr>
              <a:picLocks noChangeAspect="1" noChangeArrowheads="1"/>
            </p:cNvPicPr>
            <p:nvPr/>
          </p:nvPicPr>
          <p:blipFill rotWithShape="1">
            <a:blip r:embed="rId5" cstate="hqprint">
              <a:biLevel thresh="50000"/>
              <a:extLst>
                <a:ext uri="{BEBA8EAE-BF5A-486C-A8C5-ECC9F3942E4B}">
                  <a14:imgProps xmlns:a14="http://schemas.microsoft.com/office/drawing/2010/main">
                    <a14:imgLayer r:embed="rId6">
                      <a14:imgEffect>
                        <a14:backgroundRemoval t="9976" b="100000" l="0" r="100000">
                          <a14:foregroundMark x1="61020" y1="33729" x2="42653" y2="33492"/>
                          <a14:foregroundMark x1="42653" y1="33492" x2="58163" y2="35629"/>
                          <a14:foregroundMark x1="58163" y1="35629" x2="44286" y2="45131"/>
                          <a14:foregroundMark x1="39796" y1="84798" x2="37755" y2="88599"/>
                          <a14:foregroundMark x1="71633" y1="82898" x2="72449" y2="90499"/>
                          <a14:foregroundMark x1="15510" y1="9976" x2="6122" y2="9976"/>
                        </a14:backgroundRemoval>
                      </a14:imgEffect>
                    </a14:imgLayer>
                  </a14:imgProps>
                </a:ext>
                <a:ext uri="{28A0092B-C50C-407E-A947-70E740481C1C}">
                  <a14:useLocalDpi xmlns:a14="http://schemas.microsoft.com/office/drawing/2010/main"/>
                </a:ext>
              </a:extLst>
            </a:blip>
            <a:srcRect/>
            <a:stretch/>
          </p:blipFill>
          <p:spPr bwMode="auto">
            <a:xfrm>
              <a:off x="3845859" y="3208006"/>
              <a:ext cx="591670" cy="5092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3F60EA-4272-5B23-04D8-175AA1F280F3}"/>
                </a:ext>
              </a:extLst>
            </p:cNvPr>
            <p:cNvSpPr txBox="1"/>
            <p:nvPr/>
          </p:nvSpPr>
          <p:spPr>
            <a:xfrm>
              <a:off x="4417542" y="3277952"/>
              <a:ext cx="20573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ptos" panose="02110004020202020204"/>
                </a:rPr>
                <a:t>t</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arget-maps.com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322299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EFE4"/>
        </a:solidFill>
        <a:effectLst/>
      </p:bgPr>
    </p:bg>
    <p:spTree>
      <p:nvGrpSpPr>
        <p:cNvPr id="1" name="">
          <a:extLst>
            <a:ext uri="{FF2B5EF4-FFF2-40B4-BE49-F238E27FC236}">
              <a16:creationId xmlns:a16="http://schemas.microsoft.com/office/drawing/2014/main" id="{DE510301-0D78-59B7-55E7-0E0541A3D78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085E4FD-97B9-D3E4-F838-B917D1D0E977}"/>
              </a:ext>
            </a:extLst>
          </p:cNvPr>
          <p:cNvPicPr>
            <a:picLocks noChangeAspect="1"/>
          </p:cNvPicPr>
          <p:nvPr/>
        </p:nvPicPr>
        <p:blipFill>
          <a:blip r:embed="rId3"/>
          <a:srcRect/>
          <a:stretch/>
        </p:blipFill>
        <p:spPr>
          <a:xfrm>
            <a:off x="1179079" y="1326463"/>
            <a:ext cx="9833843" cy="5531537"/>
          </a:xfrm>
          <a:prstGeom prst="rect">
            <a:avLst/>
          </a:prstGeom>
        </p:spPr>
      </p:pic>
      <p:sp>
        <p:nvSpPr>
          <p:cNvPr id="5" name="Title 4">
            <a:extLst>
              <a:ext uri="{FF2B5EF4-FFF2-40B4-BE49-F238E27FC236}">
                <a16:creationId xmlns:a16="http://schemas.microsoft.com/office/drawing/2014/main" id="{1E332402-109D-78F5-A071-BEE30622BFDA}"/>
              </a:ext>
            </a:extLst>
          </p:cNvPr>
          <p:cNvSpPr>
            <a:spLocks noGrp="1"/>
          </p:cNvSpPr>
          <p:nvPr>
            <p:ph type="ctrTitle"/>
          </p:nvPr>
        </p:nvSpPr>
        <p:spPr>
          <a:xfrm>
            <a:off x="1524000" y="89491"/>
            <a:ext cx="9144000" cy="1129834"/>
          </a:xfrm>
        </p:spPr>
        <p:txBody>
          <a:bodyPr/>
          <a:lstStyle/>
          <a:p>
            <a:r>
              <a:rPr lang="en-US" sz="6600" b="1" dirty="0">
                <a:solidFill>
                  <a:srgbClr val="163F5A"/>
                </a:solidFill>
                <a:latin typeface="Abadi MT Condensed Extra Bold" panose="020B0306030101010103" pitchFamily="34" charset="77"/>
              </a:rPr>
              <a:t>Federation of Maps</a:t>
            </a:r>
            <a:endParaRPr lang="en-US" b="1" dirty="0">
              <a:solidFill>
                <a:srgbClr val="163F5A"/>
              </a:solidFill>
              <a:latin typeface="Abadi MT Condensed Extra Bold" panose="020B0306030101010103" pitchFamily="34" charset="77"/>
            </a:endParaRPr>
          </a:p>
        </p:txBody>
      </p:sp>
      <p:pic>
        <p:nvPicPr>
          <p:cNvPr id="10" name="Picture 9" descr="A city with a bridge and buildings&#10;&#10;AI-generated content may be incorrect.">
            <a:extLst>
              <a:ext uri="{FF2B5EF4-FFF2-40B4-BE49-F238E27FC236}">
                <a16:creationId xmlns:a16="http://schemas.microsoft.com/office/drawing/2014/main" id="{639BA6F5-2B96-1D01-7DF3-8DA1D14A1D7B}"/>
              </a:ext>
            </a:extLst>
          </p:cNvPr>
          <p:cNvPicPr>
            <a:picLocks noChangeAspect="1"/>
          </p:cNvPicPr>
          <p:nvPr/>
        </p:nvPicPr>
        <p:blipFill>
          <a:blip r:embed="rId4"/>
          <a:stretch>
            <a:fillRect/>
          </a:stretch>
        </p:blipFill>
        <p:spPr>
          <a:xfrm>
            <a:off x="1179078" y="1326462"/>
            <a:ext cx="9833843" cy="5531537"/>
          </a:xfrm>
          <a:prstGeom prst="rect">
            <a:avLst/>
          </a:prstGeom>
        </p:spPr>
      </p:pic>
      <p:grpSp>
        <p:nvGrpSpPr>
          <p:cNvPr id="11" name="Group 10">
            <a:extLst>
              <a:ext uri="{FF2B5EF4-FFF2-40B4-BE49-F238E27FC236}">
                <a16:creationId xmlns:a16="http://schemas.microsoft.com/office/drawing/2014/main" id="{E49F0673-562B-17E8-4643-A4AC8C000F59}"/>
              </a:ext>
            </a:extLst>
          </p:cNvPr>
          <p:cNvGrpSpPr/>
          <p:nvPr/>
        </p:nvGrpSpPr>
        <p:grpSpPr>
          <a:xfrm>
            <a:off x="3339352" y="1465730"/>
            <a:ext cx="2779335" cy="685800"/>
            <a:chOff x="3339352" y="1465730"/>
            <a:chExt cx="2779335" cy="685800"/>
          </a:xfrm>
        </p:grpSpPr>
        <p:sp>
          <p:nvSpPr>
            <p:cNvPr id="3" name="Rounded Rectangle 2">
              <a:extLst>
                <a:ext uri="{FF2B5EF4-FFF2-40B4-BE49-F238E27FC236}">
                  <a16:creationId xmlns:a16="http://schemas.microsoft.com/office/drawing/2014/main" id="{94A1D46B-F3FB-3D0E-A062-E297708A9D06}"/>
                </a:ext>
              </a:extLst>
            </p:cNvPr>
            <p:cNvSpPr/>
            <p:nvPr/>
          </p:nvSpPr>
          <p:spPr>
            <a:xfrm>
              <a:off x="3339352" y="1465730"/>
              <a:ext cx="2756647" cy="685800"/>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72925307-5F57-12FC-90CC-4A7DDCF715AC}"/>
                </a:ext>
              </a:extLst>
            </p:cNvPr>
            <p:cNvSpPr txBox="1"/>
            <p:nvPr/>
          </p:nvSpPr>
          <p:spPr>
            <a:xfrm>
              <a:off x="4061288" y="1623963"/>
              <a:ext cx="20573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Aptos" panose="02110004020202020204"/>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3074" name="Picture 2" descr="Generated image">
              <a:extLst>
                <a:ext uri="{FF2B5EF4-FFF2-40B4-BE49-F238E27FC236}">
                  <a16:creationId xmlns:a16="http://schemas.microsoft.com/office/drawing/2014/main" id="{72E06B6A-B192-DA15-1FF3-1D1FFB0C26BF}"/>
                </a:ext>
              </a:extLst>
            </p:cNvPr>
            <p:cNvPicPr>
              <a:picLocks noChangeAspect="1" noChangeArrowheads="1"/>
            </p:cNvPicPr>
            <p:nvPr/>
          </p:nvPicPr>
          <p:blipFill rotWithShape="1">
            <a:blip r:embed="rId5" cstate="hqprint">
              <a:biLevel thresh="75000"/>
              <a:extLst>
                <a:ext uri="{BEBA8EAE-BF5A-486C-A8C5-ECC9F3942E4B}">
                  <a14:imgProps xmlns:a14="http://schemas.microsoft.com/office/drawing/2010/main">
                    <a14:imgLayer r:embed="rId6">
                      <a14:imgEffect>
                        <a14:backgroundRemoval t="0" b="100000" l="0" r="100000">
                          <a14:foregroundMark x1="62261" y1="84091" x2="34802" y2="83636"/>
                        </a14:backgroundRemoval>
                      </a14:imgEffect>
                      <a14:imgEffect>
                        <a14:colorTemperature colorTemp="5300"/>
                      </a14:imgEffect>
                    </a14:imgLayer>
                  </a14:imgProps>
                </a:ext>
                <a:ext uri="{28A0092B-C50C-407E-A947-70E740481C1C}">
                  <a14:useLocalDpi xmlns:a14="http://schemas.microsoft.com/office/drawing/2010/main"/>
                </a:ext>
              </a:extLst>
            </a:blip>
            <a:srcRect/>
            <a:stretch/>
          </p:blipFill>
          <p:spPr bwMode="auto">
            <a:xfrm>
              <a:off x="3398083" y="1586752"/>
              <a:ext cx="685892" cy="4437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5626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EFE4"/>
        </a:solidFill>
        <a:effectLst/>
      </p:bgPr>
    </p:bg>
    <p:spTree>
      <p:nvGrpSpPr>
        <p:cNvPr id="1" name="">
          <a:extLst>
            <a:ext uri="{FF2B5EF4-FFF2-40B4-BE49-F238E27FC236}">
              <a16:creationId xmlns:a16="http://schemas.microsoft.com/office/drawing/2014/main" id="{FD10C029-5D91-B9E3-C036-3511DB45B85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B9A519C-86D6-4292-7256-B265062057A6}"/>
              </a:ext>
            </a:extLst>
          </p:cNvPr>
          <p:cNvPicPr>
            <a:picLocks noChangeAspect="1"/>
          </p:cNvPicPr>
          <p:nvPr/>
        </p:nvPicPr>
        <p:blipFill>
          <a:blip r:embed="rId3"/>
          <a:srcRect/>
          <a:stretch/>
        </p:blipFill>
        <p:spPr>
          <a:xfrm>
            <a:off x="1179079" y="1326463"/>
            <a:ext cx="9833843" cy="5531537"/>
          </a:xfrm>
          <a:prstGeom prst="rect">
            <a:avLst/>
          </a:prstGeom>
        </p:spPr>
      </p:pic>
      <p:sp>
        <p:nvSpPr>
          <p:cNvPr id="5" name="Title 4">
            <a:extLst>
              <a:ext uri="{FF2B5EF4-FFF2-40B4-BE49-F238E27FC236}">
                <a16:creationId xmlns:a16="http://schemas.microsoft.com/office/drawing/2014/main" id="{3D05FC3D-DBBC-584D-7A3E-E1862EB2E077}"/>
              </a:ext>
            </a:extLst>
          </p:cNvPr>
          <p:cNvSpPr>
            <a:spLocks noGrp="1"/>
          </p:cNvSpPr>
          <p:nvPr>
            <p:ph type="ctrTitle"/>
          </p:nvPr>
        </p:nvSpPr>
        <p:spPr>
          <a:xfrm>
            <a:off x="1524000" y="89491"/>
            <a:ext cx="9144000" cy="1129834"/>
          </a:xfrm>
        </p:spPr>
        <p:txBody>
          <a:bodyPr/>
          <a:lstStyle/>
          <a:p>
            <a:r>
              <a:rPr lang="en-US" sz="6600" b="1" dirty="0">
                <a:solidFill>
                  <a:srgbClr val="163F5A"/>
                </a:solidFill>
                <a:latin typeface="Abadi MT Condensed Extra Bold" panose="020B0306030101010103" pitchFamily="34" charset="77"/>
              </a:rPr>
              <a:t>Federation of Maps</a:t>
            </a:r>
            <a:endParaRPr lang="en-US" b="1" dirty="0">
              <a:solidFill>
                <a:srgbClr val="163F5A"/>
              </a:solidFill>
              <a:latin typeface="Abadi MT Condensed Extra Bold" panose="020B0306030101010103" pitchFamily="34" charset="77"/>
            </a:endParaRPr>
          </a:p>
        </p:txBody>
      </p:sp>
      <p:pic>
        <p:nvPicPr>
          <p:cNvPr id="10" name="Picture 9">
            <a:extLst>
              <a:ext uri="{FF2B5EF4-FFF2-40B4-BE49-F238E27FC236}">
                <a16:creationId xmlns:a16="http://schemas.microsoft.com/office/drawing/2014/main" id="{E2319A79-ACF0-39AC-772F-1C11FDCF13C4}"/>
              </a:ext>
            </a:extLst>
          </p:cNvPr>
          <p:cNvPicPr>
            <a:picLocks noChangeAspect="1"/>
          </p:cNvPicPr>
          <p:nvPr/>
        </p:nvPicPr>
        <p:blipFill>
          <a:blip r:embed="rId4"/>
          <a:srcRect/>
          <a:stretch/>
        </p:blipFill>
        <p:spPr>
          <a:xfrm>
            <a:off x="1179078" y="1326462"/>
            <a:ext cx="9833843" cy="5531536"/>
          </a:xfrm>
          <a:prstGeom prst="rect">
            <a:avLst/>
          </a:prstGeom>
        </p:spPr>
      </p:pic>
      <p:sp>
        <p:nvSpPr>
          <p:cNvPr id="3" name="Rounded Rectangle 2">
            <a:extLst>
              <a:ext uri="{FF2B5EF4-FFF2-40B4-BE49-F238E27FC236}">
                <a16:creationId xmlns:a16="http://schemas.microsoft.com/office/drawing/2014/main" id="{3E31B21A-1AB5-7FB4-A3C1-2F55508EFCF6}"/>
              </a:ext>
            </a:extLst>
          </p:cNvPr>
          <p:cNvSpPr/>
          <p:nvPr/>
        </p:nvSpPr>
        <p:spPr>
          <a:xfrm>
            <a:off x="6284258" y="4208930"/>
            <a:ext cx="2756647" cy="6858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A4FF4EFE-59D2-0266-D8B8-144521C39238}"/>
              </a:ext>
            </a:extLst>
          </p:cNvPr>
          <p:cNvSpPr txBox="1"/>
          <p:nvPr/>
        </p:nvSpPr>
        <p:spPr>
          <a:xfrm>
            <a:off x="6983506" y="4367163"/>
            <a:ext cx="20573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maps.art.com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5122" name="Picture 2" descr="Generated image">
            <a:extLst>
              <a:ext uri="{FF2B5EF4-FFF2-40B4-BE49-F238E27FC236}">
                <a16:creationId xmlns:a16="http://schemas.microsoft.com/office/drawing/2014/main" id="{E3794EBF-6580-9C8B-FD02-F99129724AA9}"/>
              </a:ext>
            </a:extLst>
          </p:cNvPr>
          <p:cNvPicPr>
            <a:picLocks noChangeAspect="1" noChangeArrowheads="1"/>
          </p:cNvPicPr>
          <p:nvPr/>
        </p:nvPicPr>
        <p:blipFill rotWithShape="1">
          <a:blip r:embed="rId5" cstate="hqprint">
            <a:biLevel thresh="75000"/>
            <a:extLst>
              <a:ext uri="{BEBA8EAE-BF5A-486C-A8C5-ECC9F3942E4B}">
                <a14:imgProps xmlns:a14="http://schemas.microsoft.com/office/drawing/2010/main">
                  <a14:imgLayer r:embed="rId6">
                    <a14:imgEffect>
                      <a14:backgroundRemoval t="0" b="100000" l="0" r="100000">
                        <a14:foregroundMark x1="21617" y1="47093" x2="21617" y2="64535"/>
                        <a14:foregroundMark x1="50188" y1="49806" x2="50188" y2="65310"/>
                        <a14:foregroundMark x1="76316" y1="48256" x2="76316" y2="64922"/>
                        <a14:foregroundMark x1="37782" y1="92054" x2="87970" y2="92442"/>
                      </a14:backgroundRemoval>
                    </a14:imgEffect>
                  </a14:imgLayer>
                </a14:imgProps>
              </a:ext>
              <a:ext uri="{28A0092B-C50C-407E-A947-70E740481C1C}">
                <a14:useLocalDpi xmlns:a14="http://schemas.microsoft.com/office/drawing/2010/main"/>
              </a:ext>
            </a:extLst>
          </a:blip>
          <a:srcRect/>
          <a:stretch/>
        </p:blipFill>
        <p:spPr bwMode="auto">
          <a:xfrm>
            <a:off x="6447870" y="4321118"/>
            <a:ext cx="475786" cy="46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975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0A8B9-0C3C-309D-B069-19C63B15AD49}"/>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Examples of Spatial Applications</a:t>
            </a:r>
          </a:p>
        </p:txBody>
      </p:sp>
      <p:sp>
        <p:nvSpPr>
          <p:cNvPr id="5" name="TextBox 4">
            <a:extLst>
              <a:ext uri="{FF2B5EF4-FFF2-40B4-BE49-F238E27FC236}">
                <a16:creationId xmlns:a16="http://schemas.microsoft.com/office/drawing/2014/main" id="{13A752E1-2334-5626-B6BB-3C256768262E}"/>
              </a:ext>
            </a:extLst>
          </p:cNvPr>
          <p:cNvSpPr txBox="1"/>
          <p:nvPr/>
        </p:nvSpPr>
        <p:spPr>
          <a:xfrm>
            <a:off x="688391" y="4955935"/>
            <a:ext cx="1610620" cy="830997"/>
          </a:xfrm>
          <a:prstGeom prst="rect">
            <a:avLst/>
          </a:prstGeom>
          <a:noFill/>
        </p:spPr>
        <p:txBody>
          <a:bodyPr wrap="square" rtlCol="0">
            <a:spAutoFit/>
          </a:bodyPr>
          <a:lstStyle/>
          <a:p>
            <a:pPr algn="ctr"/>
            <a:r>
              <a:rPr lang="en-US" sz="2400" dirty="0"/>
              <a:t>3D indoor navigation</a:t>
            </a:r>
          </a:p>
        </p:txBody>
      </p:sp>
      <p:sp>
        <p:nvSpPr>
          <p:cNvPr id="9" name="TextBox 8">
            <a:extLst>
              <a:ext uri="{FF2B5EF4-FFF2-40B4-BE49-F238E27FC236}">
                <a16:creationId xmlns:a16="http://schemas.microsoft.com/office/drawing/2014/main" id="{3475AB5F-DCAC-F1F6-870C-FE99C8A93E63}"/>
              </a:ext>
            </a:extLst>
          </p:cNvPr>
          <p:cNvSpPr txBox="1"/>
          <p:nvPr/>
        </p:nvSpPr>
        <p:spPr>
          <a:xfrm>
            <a:off x="5795939" y="4996103"/>
            <a:ext cx="1933766" cy="461665"/>
          </a:xfrm>
          <a:prstGeom prst="rect">
            <a:avLst/>
          </a:prstGeom>
          <a:noFill/>
        </p:spPr>
        <p:txBody>
          <a:bodyPr wrap="square" rtlCol="0">
            <a:spAutoFit/>
          </a:bodyPr>
          <a:lstStyle/>
          <a:p>
            <a:pPr algn="ctr"/>
            <a:r>
              <a:rPr lang="en-US" sz="2400" dirty="0"/>
              <a:t>AR shopping</a:t>
            </a:r>
          </a:p>
        </p:txBody>
      </p:sp>
      <p:pic>
        <p:nvPicPr>
          <p:cNvPr id="13314" name="Picture 2">
            <a:extLst>
              <a:ext uri="{FF2B5EF4-FFF2-40B4-BE49-F238E27FC236}">
                <a16:creationId xmlns:a16="http://schemas.microsoft.com/office/drawing/2014/main" id="{96ED5AFA-5EA6-055A-60BF-8EB07EBF6482}"/>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688391" y="2190240"/>
            <a:ext cx="1610620" cy="2681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8" name="Picture 6" descr="Generated image">
            <a:extLst>
              <a:ext uri="{FF2B5EF4-FFF2-40B4-BE49-F238E27FC236}">
                <a16:creationId xmlns:a16="http://schemas.microsoft.com/office/drawing/2014/main" id="{4927C9A3-89E5-7CD6-700C-0A856E2DB210}"/>
              </a:ext>
            </a:extLst>
          </p:cNvPr>
          <p:cNvPicPr>
            <a:picLocks noChangeAspect="1" noChangeArrowheads="1"/>
          </p:cNvPicPr>
          <p:nvPr/>
        </p:nvPicPr>
        <p:blipFill>
          <a:blip r:embed="rId4" cstate="hq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a:off x="5795939" y="2055286"/>
            <a:ext cx="1933766" cy="290064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269626D4-4B27-7CD3-A799-73B3DAAA2980}"/>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7752090" y="2616890"/>
            <a:ext cx="3452937" cy="23843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B8620C-276C-7DCE-A071-50074C7866A0}"/>
              </a:ext>
            </a:extLst>
          </p:cNvPr>
          <p:cNvSpPr txBox="1"/>
          <p:nvPr/>
        </p:nvSpPr>
        <p:spPr>
          <a:xfrm>
            <a:off x="8511675" y="5041452"/>
            <a:ext cx="1933766" cy="830997"/>
          </a:xfrm>
          <a:prstGeom prst="rect">
            <a:avLst/>
          </a:prstGeom>
          <a:noFill/>
        </p:spPr>
        <p:txBody>
          <a:bodyPr wrap="square" rtlCol="0">
            <a:spAutoFit/>
          </a:bodyPr>
          <a:lstStyle/>
          <a:p>
            <a:pPr algn="ctr"/>
            <a:r>
              <a:rPr lang="en-US" sz="2400" dirty="0"/>
              <a:t>Facilities management</a:t>
            </a:r>
          </a:p>
        </p:txBody>
      </p:sp>
      <p:pic>
        <p:nvPicPr>
          <p:cNvPr id="18" name="Picture 17">
            <a:extLst>
              <a:ext uri="{FF2B5EF4-FFF2-40B4-BE49-F238E27FC236}">
                <a16:creationId xmlns:a16="http://schemas.microsoft.com/office/drawing/2014/main" id="{818575E1-896B-2B14-C0D1-D4C9646E8AA6}"/>
              </a:ext>
            </a:extLst>
          </p:cNvPr>
          <p:cNvPicPr>
            <a:picLocks noChangeAspect="1"/>
          </p:cNvPicPr>
          <p:nvPr/>
        </p:nvPicPr>
        <p:blipFill>
          <a:blip r:embed="rId6"/>
          <a:stretch>
            <a:fillRect/>
          </a:stretch>
        </p:blipFill>
        <p:spPr>
          <a:xfrm>
            <a:off x="2473674" y="2532837"/>
            <a:ext cx="3147603" cy="23390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3D8FA5A0-3993-0E73-BEDB-C350B4C2E75A}"/>
              </a:ext>
            </a:extLst>
          </p:cNvPr>
          <p:cNvSpPr txBox="1"/>
          <p:nvPr/>
        </p:nvSpPr>
        <p:spPr>
          <a:xfrm>
            <a:off x="3080592" y="4955934"/>
            <a:ext cx="1933766" cy="830997"/>
          </a:xfrm>
          <a:prstGeom prst="rect">
            <a:avLst/>
          </a:prstGeom>
          <a:noFill/>
        </p:spPr>
        <p:txBody>
          <a:bodyPr wrap="square" rtlCol="0">
            <a:spAutoFit/>
          </a:bodyPr>
          <a:lstStyle/>
          <a:p>
            <a:pPr algn="ctr"/>
            <a:r>
              <a:rPr lang="en-US" sz="2400" dirty="0"/>
              <a:t>Inventory management</a:t>
            </a:r>
          </a:p>
        </p:txBody>
      </p:sp>
    </p:spTree>
    <p:extLst>
      <p:ext uri="{BB962C8B-B14F-4D97-AF65-F5344CB8AC3E}">
        <p14:creationId xmlns:p14="http://schemas.microsoft.com/office/powerpoint/2010/main" val="14085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EFE4"/>
        </a:solidFill>
        <a:effectLst/>
      </p:bgPr>
    </p:bg>
    <p:spTree>
      <p:nvGrpSpPr>
        <p:cNvPr id="1" name="">
          <a:extLst>
            <a:ext uri="{FF2B5EF4-FFF2-40B4-BE49-F238E27FC236}">
              <a16:creationId xmlns:a16="http://schemas.microsoft.com/office/drawing/2014/main" id="{3BA18FE0-2538-D4C3-2141-D77A83F8978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F6CEBC3-FA12-2E27-8FF7-8556549E47AA}"/>
              </a:ext>
            </a:extLst>
          </p:cNvPr>
          <p:cNvPicPr>
            <a:picLocks noChangeAspect="1"/>
          </p:cNvPicPr>
          <p:nvPr/>
        </p:nvPicPr>
        <p:blipFill>
          <a:blip r:embed="rId3"/>
          <a:srcRect/>
          <a:stretch/>
        </p:blipFill>
        <p:spPr>
          <a:xfrm>
            <a:off x="1179079" y="1326462"/>
            <a:ext cx="9833841" cy="5531535"/>
          </a:xfrm>
          <a:prstGeom prst="rect">
            <a:avLst/>
          </a:prstGeom>
        </p:spPr>
      </p:pic>
      <p:sp>
        <p:nvSpPr>
          <p:cNvPr id="5" name="Title 4">
            <a:extLst>
              <a:ext uri="{FF2B5EF4-FFF2-40B4-BE49-F238E27FC236}">
                <a16:creationId xmlns:a16="http://schemas.microsoft.com/office/drawing/2014/main" id="{A446A848-C49F-E1CD-43DE-8829BC12FA15}"/>
              </a:ext>
            </a:extLst>
          </p:cNvPr>
          <p:cNvSpPr>
            <a:spLocks noGrp="1"/>
          </p:cNvSpPr>
          <p:nvPr>
            <p:ph type="ctrTitle"/>
          </p:nvPr>
        </p:nvSpPr>
        <p:spPr>
          <a:xfrm>
            <a:off x="1524000" y="89491"/>
            <a:ext cx="9144000" cy="1129834"/>
          </a:xfrm>
        </p:spPr>
        <p:txBody>
          <a:bodyPr/>
          <a:lstStyle/>
          <a:p>
            <a:r>
              <a:rPr lang="en-US" sz="6600" b="1" dirty="0">
                <a:solidFill>
                  <a:srgbClr val="163F5A"/>
                </a:solidFill>
                <a:latin typeface="Abadi MT Condensed Extra Bold" panose="020B0306030101010103" pitchFamily="34" charset="77"/>
              </a:rPr>
              <a:t>Federation of Maps</a:t>
            </a:r>
            <a:endParaRPr lang="en-US" b="1" dirty="0">
              <a:solidFill>
                <a:srgbClr val="163F5A"/>
              </a:solidFill>
              <a:latin typeface="Abadi MT Condensed Extra Bold" panose="020B0306030101010103" pitchFamily="34" charset="77"/>
            </a:endParaRPr>
          </a:p>
        </p:txBody>
      </p:sp>
      <p:grpSp>
        <p:nvGrpSpPr>
          <p:cNvPr id="19" name="Group 18">
            <a:extLst>
              <a:ext uri="{FF2B5EF4-FFF2-40B4-BE49-F238E27FC236}">
                <a16:creationId xmlns:a16="http://schemas.microsoft.com/office/drawing/2014/main" id="{66E0C776-5FA9-B70D-46EE-35F9DF4214BA}"/>
              </a:ext>
            </a:extLst>
          </p:cNvPr>
          <p:cNvGrpSpPr/>
          <p:nvPr/>
        </p:nvGrpSpPr>
        <p:grpSpPr>
          <a:xfrm>
            <a:off x="4782065" y="3429000"/>
            <a:ext cx="3064476" cy="1254834"/>
            <a:chOff x="4782065" y="3429000"/>
            <a:chExt cx="3064476" cy="1254834"/>
          </a:xfrm>
        </p:grpSpPr>
        <p:sp>
          <p:nvSpPr>
            <p:cNvPr id="18" name="Rounded Rectangle 17">
              <a:extLst>
                <a:ext uri="{FF2B5EF4-FFF2-40B4-BE49-F238E27FC236}">
                  <a16:creationId xmlns:a16="http://schemas.microsoft.com/office/drawing/2014/main" id="{8B6C8DBE-E81C-BE2B-653D-E218C61A0840}"/>
                </a:ext>
              </a:extLst>
            </p:cNvPr>
            <p:cNvSpPr/>
            <p:nvPr/>
          </p:nvSpPr>
          <p:spPr>
            <a:xfrm>
              <a:off x="4782065" y="3429000"/>
              <a:ext cx="3064476" cy="1254834"/>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6" name="Picture 2" descr="google-logo-png-webinar-optimizing-for-success-google ...">
              <a:extLst>
                <a:ext uri="{FF2B5EF4-FFF2-40B4-BE49-F238E27FC236}">
                  <a16:creationId xmlns:a16="http://schemas.microsoft.com/office/drawing/2014/main" id="{0ACC891C-56F8-32D9-7AF7-EFADEFB4EEBD}"/>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5863803" y="3429000"/>
              <a:ext cx="854724" cy="8547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296EAF-FB34-9F37-BBE0-94B51E6CF38F}"/>
                </a:ext>
              </a:extLst>
            </p:cNvPr>
            <p:cNvSpPr txBox="1"/>
            <p:nvPr/>
          </p:nvSpPr>
          <p:spPr>
            <a:xfrm>
              <a:off x="5217832" y="4283724"/>
              <a:ext cx="214667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maps.google.com</a:t>
              </a: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3880098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EFE4"/>
        </a:solidFill>
        <a:effectLst/>
      </p:bgPr>
    </p:bg>
    <p:spTree>
      <p:nvGrpSpPr>
        <p:cNvPr id="1" name="">
          <a:extLst>
            <a:ext uri="{FF2B5EF4-FFF2-40B4-BE49-F238E27FC236}">
              <a16:creationId xmlns:a16="http://schemas.microsoft.com/office/drawing/2014/main" id="{239086ED-22ED-02EF-A151-8D472DCFEBB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3F494D2-4EDF-0E98-7392-302771D39F32}"/>
              </a:ext>
            </a:extLst>
          </p:cNvPr>
          <p:cNvPicPr>
            <a:picLocks noChangeAspect="1"/>
          </p:cNvPicPr>
          <p:nvPr/>
        </p:nvPicPr>
        <p:blipFill>
          <a:blip r:embed="rId3"/>
          <a:srcRect/>
          <a:stretch/>
        </p:blipFill>
        <p:spPr>
          <a:xfrm>
            <a:off x="1179079" y="1326462"/>
            <a:ext cx="9833840" cy="5531535"/>
          </a:xfrm>
          <a:prstGeom prst="rect">
            <a:avLst/>
          </a:prstGeom>
        </p:spPr>
      </p:pic>
      <p:sp>
        <p:nvSpPr>
          <p:cNvPr id="5" name="Title 4">
            <a:extLst>
              <a:ext uri="{FF2B5EF4-FFF2-40B4-BE49-F238E27FC236}">
                <a16:creationId xmlns:a16="http://schemas.microsoft.com/office/drawing/2014/main" id="{1DA6062F-3233-8571-F482-7DAD2AEF2F5A}"/>
              </a:ext>
            </a:extLst>
          </p:cNvPr>
          <p:cNvSpPr>
            <a:spLocks noGrp="1"/>
          </p:cNvSpPr>
          <p:nvPr>
            <p:ph type="ctrTitle"/>
          </p:nvPr>
        </p:nvSpPr>
        <p:spPr>
          <a:xfrm>
            <a:off x="1524000" y="89491"/>
            <a:ext cx="9144000" cy="1129834"/>
          </a:xfrm>
        </p:spPr>
        <p:txBody>
          <a:bodyPr/>
          <a:lstStyle/>
          <a:p>
            <a:r>
              <a:rPr lang="en-US" sz="6600" b="1" dirty="0">
                <a:solidFill>
                  <a:srgbClr val="163F5A"/>
                </a:solidFill>
                <a:latin typeface="Abadi MT Condensed Extra Bold" panose="020B0306030101010103" pitchFamily="34" charset="77"/>
              </a:rPr>
              <a:t>Federation of Maps</a:t>
            </a:r>
            <a:endParaRPr lang="en-US" b="1" dirty="0">
              <a:solidFill>
                <a:srgbClr val="163F5A"/>
              </a:solidFill>
              <a:latin typeface="Abadi MT Condensed Extra Bold" panose="020B0306030101010103" pitchFamily="34" charset="77"/>
            </a:endParaRPr>
          </a:p>
        </p:txBody>
      </p:sp>
      <p:grpSp>
        <p:nvGrpSpPr>
          <p:cNvPr id="19" name="Group 18">
            <a:extLst>
              <a:ext uri="{FF2B5EF4-FFF2-40B4-BE49-F238E27FC236}">
                <a16:creationId xmlns:a16="http://schemas.microsoft.com/office/drawing/2014/main" id="{023BFDE3-8D46-1CEF-7BDE-6CF1187105F4}"/>
              </a:ext>
            </a:extLst>
          </p:cNvPr>
          <p:cNvGrpSpPr/>
          <p:nvPr/>
        </p:nvGrpSpPr>
        <p:grpSpPr>
          <a:xfrm>
            <a:off x="4563761" y="5372536"/>
            <a:ext cx="3064476" cy="1254834"/>
            <a:chOff x="4782065" y="3429000"/>
            <a:chExt cx="3064476" cy="1254834"/>
          </a:xfrm>
        </p:grpSpPr>
        <p:sp>
          <p:nvSpPr>
            <p:cNvPr id="18" name="Rounded Rectangle 17">
              <a:extLst>
                <a:ext uri="{FF2B5EF4-FFF2-40B4-BE49-F238E27FC236}">
                  <a16:creationId xmlns:a16="http://schemas.microsoft.com/office/drawing/2014/main" id="{FA9AAE74-D8E9-DE20-15B7-9AFDC9DEE6F4}"/>
                </a:ext>
              </a:extLst>
            </p:cNvPr>
            <p:cNvSpPr/>
            <p:nvPr/>
          </p:nvSpPr>
          <p:spPr>
            <a:xfrm>
              <a:off x="4782065" y="3429000"/>
              <a:ext cx="3064476" cy="1254834"/>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6" name="Picture 2" descr="google-logo-png-webinar-optimizing-for-success-google ...">
              <a:extLst>
                <a:ext uri="{FF2B5EF4-FFF2-40B4-BE49-F238E27FC236}">
                  <a16:creationId xmlns:a16="http://schemas.microsoft.com/office/drawing/2014/main" id="{B17008B2-41A7-816C-83AF-9266BAAFF15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5863803" y="3429000"/>
              <a:ext cx="854724" cy="8547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28D31CA-2901-99EE-67B3-201B693A7ECC}"/>
                </a:ext>
              </a:extLst>
            </p:cNvPr>
            <p:cNvSpPr txBox="1"/>
            <p:nvPr/>
          </p:nvSpPr>
          <p:spPr>
            <a:xfrm>
              <a:off x="5209817" y="4283724"/>
              <a:ext cx="21627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Aptos" panose="02110004020202020204"/>
                </a:rPr>
                <a:t>m</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aps.google.com</a:t>
              </a: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2" name="Group 1">
            <a:extLst>
              <a:ext uri="{FF2B5EF4-FFF2-40B4-BE49-F238E27FC236}">
                <a16:creationId xmlns:a16="http://schemas.microsoft.com/office/drawing/2014/main" id="{F5A1E42E-1B8C-6D7A-5D2A-FDD2934EF08C}"/>
              </a:ext>
            </a:extLst>
          </p:cNvPr>
          <p:cNvGrpSpPr/>
          <p:nvPr/>
        </p:nvGrpSpPr>
        <p:grpSpPr>
          <a:xfrm>
            <a:off x="6284258" y="4208930"/>
            <a:ext cx="2756647" cy="685800"/>
            <a:chOff x="6284258" y="4208930"/>
            <a:chExt cx="2756647" cy="685800"/>
          </a:xfrm>
        </p:grpSpPr>
        <p:sp>
          <p:nvSpPr>
            <p:cNvPr id="3" name="Rounded Rectangle 2">
              <a:extLst>
                <a:ext uri="{FF2B5EF4-FFF2-40B4-BE49-F238E27FC236}">
                  <a16:creationId xmlns:a16="http://schemas.microsoft.com/office/drawing/2014/main" id="{278EDF39-E13B-A0B4-321B-2B28872ECE5D}"/>
                </a:ext>
              </a:extLst>
            </p:cNvPr>
            <p:cNvSpPr/>
            <p:nvPr/>
          </p:nvSpPr>
          <p:spPr>
            <a:xfrm>
              <a:off x="6284258" y="4208930"/>
              <a:ext cx="2756647" cy="68580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7746C25B-BA80-6EAE-FA39-5E6AB2741BC6}"/>
                </a:ext>
              </a:extLst>
            </p:cNvPr>
            <p:cNvSpPr txBox="1"/>
            <p:nvPr/>
          </p:nvSpPr>
          <p:spPr>
            <a:xfrm>
              <a:off x="6983506" y="4367163"/>
              <a:ext cx="20573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maps.art.com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6" name="Picture 2" descr="Generated image">
              <a:extLst>
                <a:ext uri="{FF2B5EF4-FFF2-40B4-BE49-F238E27FC236}">
                  <a16:creationId xmlns:a16="http://schemas.microsoft.com/office/drawing/2014/main" id="{7333B992-5EAD-A925-6144-BF1BE864D336}"/>
                </a:ext>
              </a:extLst>
            </p:cNvPr>
            <p:cNvPicPr>
              <a:picLocks noChangeAspect="1" noChangeArrowheads="1"/>
            </p:cNvPicPr>
            <p:nvPr/>
          </p:nvPicPr>
          <p:blipFill rotWithShape="1">
            <a:blip r:embed="rId5" cstate="hqprint">
              <a:biLevel thresh="75000"/>
              <a:extLst>
                <a:ext uri="{BEBA8EAE-BF5A-486C-A8C5-ECC9F3942E4B}">
                  <a14:imgProps xmlns:a14="http://schemas.microsoft.com/office/drawing/2010/main">
                    <a14:imgLayer r:embed="rId6">
                      <a14:imgEffect>
                        <a14:backgroundRemoval t="0" b="100000" l="0" r="100000">
                          <a14:foregroundMark x1="21617" y1="47093" x2="21617" y2="64535"/>
                          <a14:foregroundMark x1="50188" y1="49806" x2="50188" y2="65310"/>
                          <a14:foregroundMark x1="76316" y1="48256" x2="76316" y2="64922"/>
                          <a14:foregroundMark x1="37782" y1="92054" x2="87970" y2="92442"/>
                        </a14:backgroundRemoval>
                      </a14:imgEffect>
                    </a14:imgLayer>
                  </a14:imgProps>
                </a:ext>
                <a:ext uri="{28A0092B-C50C-407E-A947-70E740481C1C}">
                  <a14:useLocalDpi xmlns:a14="http://schemas.microsoft.com/office/drawing/2010/main"/>
                </a:ext>
              </a:extLst>
            </a:blip>
            <a:srcRect/>
            <a:stretch/>
          </p:blipFill>
          <p:spPr bwMode="auto">
            <a:xfrm>
              <a:off x="6447870" y="4321118"/>
              <a:ext cx="475786" cy="4614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5564B2AD-845E-66F5-349B-C95BD10EBE1A}"/>
              </a:ext>
            </a:extLst>
          </p:cNvPr>
          <p:cNvGrpSpPr/>
          <p:nvPr/>
        </p:nvGrpSpPr>
        <p:grpSpPr>
          <a:xfrm>
            <a:off x="3339352" y="1465730"/>
            <a:ext cx="2756647" cy="685800"/>
            <a:chOff x="3339352" y="1465730"/>
            <a:chExt cx="2756647" cy="685800"/>
          </a:xfrm>
        </p:grpSpPr>
        <p:sp>
          <p:nvSpPr>
            <p:cNvPr id="9" name="Rounded Rectangle 8">
              <a:extLst>
                <a:ext uri="{FF2B5EF4-FFF2-40B4-BE49-F238E27FC236}">
                  <a16:creationId xmlns:a16="http://schemas.microsoft.com/office/drawing/2014/main" id="{471B8185-2291-4437-EA70-9355594D09B6}"/>
                </a:ext>
              </a:extLst>
            </p:cNvPr>
            <p:cNvSpPr/>
            <p:nvPr/>
          </p:nvSpPr>
          <p:spPr>
            <a:xfrm>
              <a:off x="3339352" y="1465730"/>
              <a:ext cx="2756647" cy="685800"/>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3166ABDF-E222-AD30-36F2-856B4619D778}"/>
                </a:ext>
              </a:extLst>
            </p:cNvPr>
            <p:cNvSpPr txBox="1"/>
            <p:nvPr/>
          </p:nvSpPr>
          <p:spPr>
            <a:xfrm>
              <a:off x="4038600" y="1623963"/>
              <a:ext cx="20573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Aptos" panose="02110004020202020204"/>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2" name="Picture 2" descr="Generated image">
              <a:extLst>
                <a:ext uri="{FF2B5EF4-FFF2-40B4-BE49-F238E27FC236}">
                  <a16:creationId xmlns:a16="http://schemas.microsoft.com/office/drawing/2014/main" id="{C6D8A37A-E56B-13E7-822C-38BF03A486AA}"/>
                </a:ext>
              </a:extLst>
            </p:cNvPr>
            <p:cNvPicPr>
              <a:picLocks noChangeAspect="1" noChangeArrowheads="1"/>
            </p:cNvPicPr>
            <p:nvPr/>
          </p:nvPicPr>
          <p:blipFill rotWithShape="1">
            <a:blip r:embed="rId7" cstate="hqprint">
              <a:biLevel thresh="75000"/>
              <a:extLst>
                <a:ext uri="{BEBA8EAE-BF5A-486C-A8C5-ECC9F3942E4B}">
                  <a14:imgProps xmlns:a14="http://schemas.microsoft.com/office/drawing/2010/main">
                    <a14:imgLayer r:embed="rId8">
                      <a14:imgEffect>
                        <a14:backgroundRemoval t="0" b="100000" l="0" r="100000">
                          <a14:foregroundMark x1="62261" y1="84091" x2="34802" y2="83636"/>
                        </a14:backgroundRemoval>
                      </a14:imgEffect>
                      <a14:imgEffect>
                        <a14:colorTemperature colorTemp="5300"/>
                      </a14:imgEffect>
                    </a14:imgLayer>
                  </a14:imgProps>
                </a:ext>
                <a:ext uri="{28A0092B-C50C-407E-A947-70E740481C1C}">
                  <a14:useLocalDpi xmlns:a14="http://schemas.microsoft.com/office/drawing/2010/main"/>
                </a:ext>
              </a:extLst>
            </a:blip>
            <a:srcRect/>
            <a:stretch/>
          </p:blipFill>
          <p:spPr bwMode="auto">
            <a:xfrm>
              <a:off x="3398083" y="1586752"/>
              <a:ext cx="685892" cy="4437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4D588C5-936F-FDB7-DD2B-6DFD9FCD7889}"/>
              </a:ext>
            </a:extLst>
          </p:cNvPr>
          <p:cNvGrpSpPr/>
          <p:nvPr/>
        </p:nvGrpSpPr>
        <p:grpSpPr>
          <a:xfrm>
            <a:off x="3738281" y="3119718"/>
            <a:ext cx="2756647" cy="685800"/>
            <a:chOff x="3738281" y="3119718"/>
            <a:chExt cx="2756647" cy="685800"/>
          </a:xfrm>
        </p:grpSpPr>
        <p:sp>
          <p:nvSpPr>
            <p:cNvPr id="14" name="Rounded Rectangle 13">
              <a:extLst>
                <a:ext uri="{FF2B5EF4-FFF2-40B4-BE49-F238E27FC236}">
                  <a16:creationId xmlns:a16="http://schemas.microsoft.com/office/drawing/2014/main" id="{DAAF7361-938E-5681-B84A-1E292FF5A68F}"/>
                </a:ext>
              </a:extLst>
            </p:cNvPr>
            <p:cNvSpPr/>
            <p:nvPr/>
          </p:nvSpPr>
          <p:spPr>
            <a:xfrm>
              <a:off x="3738281" y="3119718"/>
              <a:ext cx="2756647" cy="68580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5" name="Picture 2" descr="Generated image">
              <a:extLst>
                <a:ext uri="{FF2B5EF4-FFF2-40B4-BE49-F238E27FC236}">
                  <a16:creationId xmlns:a16="http://schemas.microsoft.com/office/drawing/2014/main" id="{68062C59-A75C-CD3B-55F6-0605FF507DCF}"/>
                </a:ext>
              </a:extLst>
            </p:cNvPr>
            <p:cNvPicPr>
              <a:picLocks noChangeAspect="1" noChangeArrowheads="1"/>
            </p:cNvPicPr>
            <p:nvPr/>
          </p:nvPicPr>
          <p:blipFill rotWithShape="1">
            <a:blip r:embed="rId9" cstate="hqprint">
              <a:biLevel thresh="50000"/>
              <a:extLst>
                <a:ext uri="{BEBA8EAE-BF5A-486C-A8C5-ECC9F3942E4B}">
                  <a14:imgProps xmlns:a14="http://schemas.microsoft.com/office/drawing/2010/main">
                    <a14:imgLayer r:embed="rId10">
                      <a14:imgEffect>
                        <a14:backgroundRemoval t="9976" b="100000" l="0" r="100000">
                          <a14:foregroundMark x1="61020" y1="33729" x2="42653" y2="33492"/>
                          <a14:foregroundMark x1="42653" y1="33492" x2="58163" y2="35629"/>
                          <a14:foregroundMark x1="58163" y1="35629" x2="44286" y2="45131"/>
                          <a14:foregroundMark x1="39796" y1="84798" x2="37755" y2="88599"/>
                          <a14:foregroundMark x1="71633" y1="82898" x2="72449" y2="90499"/>
                          <a14:foregroundMark x1="15510" y1="9976" x2="6122" y2="9976"/>
                        </a14:backgroundRemoval>
                      </a14:imgEffect>
                    </a14:imgLayer>
                  </a14:imgProps>
                </a:ext>
                <a:ext uri="{28A0092B-C50C-407E-A947-70E740481C1C}">
                  <a14:useLocalDpi xmlns:a14="http://schemas.microsoft.com/office/drawing/2010/main"/>
                </a:ext>
              </a:extLst>
            </a:blip>
            <a:srcRect/>
            <a:stretch/>
          </p:blipFill>
          <p:spPr bwMode="auto">
            <a:xfrm>
              <a:off x="3845859" y="3208006"/>
              <a:ext cx="591670" cy="50922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5C48FCE-720F-7ED4-0798-655ADE5086D5}"/>
                </a:ext>
              </a:extLst>
            </p:cNvPr>
            <p:cNvSpPr txBox="1"/>
            <p:nvPr/>
          </p:nvSpPr>
          <p:spPr>
            <a:xfrm>
              <a:off x="4437529" y="3274245"/>
              <a:ext cx="20573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ptos" panose="02110004020202020204"/>
                </a:rPr>
                <a:t>t</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arget-maps.com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pic>
        <p:nvPicPr>
          <p:cNvPr id="22" name="Picture 21" descr="A close up of a logo&#10;&#10;AI-generated content may be incorrect.">
            <a:extLst>
              <a:ext uri="{FF2B5EF4-FFF2-40B4-BE49-F238E27FC236}">
                <a16:creationId xmlns:a16="http://schemas.microsoft.com/office/drawing/2014/main" id="{56EAAA1A-E4E7-FC6B-F7C7-A768FC4122A3}"/>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460406" y="889214"/>
            <a:ext cx="2558525" cy="874496"/>
          </a:xfrm>
          <a:prstGeom prst="rect">
            <a:avLst/>
          </a:prstGeom>
        </p:spPr>
      </p:pic>
      <p:sp>
        <p:nvSpPr>
          <p:cNvPr id="23" name="TextBox 22">
            <a:extLst>
              <a:ext uri="{FF2B5EF4-FFF2-40B4-BE49-F238E27FC236}">
                <a16:creationId xmlns:a16="http://schemas.microsoft.com/office/drawing/2014/main" id="{85958198-1FCA-FDC0-91B6-0F9D63D3FB31}"/>
              </a:ext>
            </a:extLst>
          </p:cNvPr>
          <p:cNvSpPr txBox="1"/>
          <p:nvPr/>
        </p:nvSpPr>
        <p:spPr>
          <a:xfrm>
            <a:off x="9460406" y="1656573"/>
            <a:ext cx="2700868" cy="461665"/>
          </a:xfrm>
          <a:prstGeom prst="rect">
            <a:avLst/>
          </a:prstGeom>
          <a:noFill/>
        </p:spPr>
        <p:txBody>
          <a:bodyPr wrap="none" rtlCol="0">
            <a:spAutoFit/>
          </a:bodyPr>
          <a:lstStyle/>
          <a:p>
            <a:r>
              <a:rPr lang="en-US" sz="2400" dirty="0"/>
              <a:t>Ties maps together</a:t>
            </a:r>
          </a:p>
        </p:txBody>
      </p:sp>
    </p:spTree>
    <p:extLst>
      <p:ext uri="{BB962C8B-B14F-4D97-AF65-F5344CB8AC3E}">
        <p14:creationId xmlns:p14="http://schemas.microsoft.com/office/powerpoint/2010/main" val="171350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A727-F7D7-F951-5D69-000837B432AA}"/>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9592D5D6-7483-A3A4-16E2-705EF61670F2}"/>
              </a:ext>
            </a:extLst>
          </p:cNvPr>
          <p:cNvGrpSpPr/>
          <p:nvPr/>
        </p:nvGrpSpPr>
        <p:grpSpPr>
          <a:xfrm>
            <a:off x="0" y="-34323"/>
            <a:ext cx="12192000" cy="6892323"/>
            <a:chOff x="0" y="-34323"/>
            <a:chExt cx="12192000" cy="6892323"/>
          </a:xfrm>
        </p:grpSpPr>
        <p:pic>
          <p:nvPicPr>
            <p:cNvPr id="2" name="Picture 1">
              <a:extLst>
                <a:ext uri="{FF2B5EF4-FFF2-40B4-BE49-F238E27FC236}">
                  <a16:creationId xmlns:a16="http://schemas.microsoft.com/office/drawing/2014/main" id="{B4DBF2FE-2637-6395-8F08-22B6504904DC}"/>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4"/>
                      </a14:imgEffect>
                    </a14:imgLayer>
                  </a14:imgProps>
                </a:ext>
              </a:extLst>
            </a:blip>
            <a:stretch>
              <a:fillRect/>
            </a:stretch>
          </p:blipFill>
          <p:spPr>
            <a:xfrm>
              <a:off x="0" y="-34323"/>
              <a:ext cx="12192000" cy="6892323"/>
            </a:xfrm>
            <a:prstGeom prst="rect">
              <a:avLst/>
            </a:prstGeom>
          </p:spPr>
        </p:pic>
        <p:sp>
          <p:nvSpPr>
            <p:cNvPr id="3" name="Rectangle 2">
              <a:extLst>
                <a:ext uri="{FF2B5EF4-FFF2-40B4-BE49-F238E27FC236}">
                  <a16:creationId xmlns:a16="http://schemas.microsoft.com/office/drawing/2014/main" id="{52AA0F18-9952-80AB-2DCC-6C80DD9E63DB}"/>
                </a:ext>
              </a:extLst>
            </p:cNvPr>
            <p:cNvSpPr/>
            <p:nvPr/>
          </p:nvSpPr>
          <p:spPr>
            <a:xfrm>
              <a:off x="0" y="-34323"/>
              <a:ext cx="1268361" cy="427703"/>
            </a:xfrm>
            <a:prstGeom prst="rect">
              <a:avLst/>
            </a:prstGeom>
            <a:solidFill>
              <a:srgbClr val="E2E8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0" name="Rounded Rectangle 9">
            <a:extLst>
              <a:ext uri="{FF2B5EF4-FFF2-40B4-BE49-F238E27FC236}">
                <a16:creationId xmlns:a16="http://schemas.microsoft.com/office/drawing/2014/main" id="{8BC01D16-5A6A-0ECC-6054-51EC3A3C4E29}"/>
              </a:ext>
            </a:extLst>
          </p:cNvPr>
          <p:cNvSpPr/>
          <p:nvPr/>
        </p:nvSpPr>
        <p:spPr>
          <a:xfrm>
            <a:off x="342900" y="157163"/>
            <a:ext cx="5753100" cy="700087"/>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E2841">
                    <a:lumMod val="10000"/>
                    <a:lumOff val="90000"/>
                  </a:srgbClr>
                </a:solidFill>
                <a:effectLst/>
                <a:uLnTx/>
                <a:uFillTx/>
                <a:latin typeface="Aptos" panose="02110004020202020204"/>
                <a:ea typeface="+mn-ea"/>
                <a:cs typeface="+mn-cs"/>
              </a:rPr>
              <a:t>Example Application: Shopping Navigator</a:t>
            </a:r>
          </a:p>
        </p:txBody>
      </p:sp>
      <p:sp>
        <p:nvSpPr>
          <p:cNvPr id="12" name="Rounded Rectangle 11">
            <a:extLst>
              <a:ext uri="{FF2B5EF4-FFF2-40B4-BE49-F238E27FC236}">
                <a16:creationId xmlns:a16="http://schemas.microsoft.com/office/drawing/2014/main" id="{89C349C4-DD37-4E1D-CE3F-A50AC649C624}"/>
              </a:ext>
            </a:extLst>
          </p:cNvPr>
          <p:cNvSpPr/>
          <p:nvPr/>
        </p:nvSpPr>
        <p:spPr>
          <a:xfrm>
            <a:off x="1806583" y="1515136"/>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 name="Rounded Rectangle 3">
            <a:extLst>
              <a:ext uri="{FF2B5EF4-FFF2-40B4-BE49-F238E27FC236}">
                <a16:creationId xmlns:a16="http://schemas.microsoft.com/office/drawing/2014/main" id="{CE0378FB-4620-EB5A-1285-23299AAAA86A}"/>
              </a:ext>
            </a:extLst>
          </p:cNvPr>
          <p:cNvSpPr/>
          <p:nvPr/>
        </p:nvSpPr>
        <p:spPr>
          <a:xfrm>
            <a:off x="5307495" y="1588848"/>
            <a:ext cx="3001617" cy="75695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ounded Rectangle 7">
            <a:extLst>
              <a:ext uri="{FF2B5EF4-FFF2-40B4-BE49-F238E27FC236}">
                <a16:creationId xmlns:a16="http://schemas.microsoft.com/office/drawing/2014/main" id="{BFA34D3B-639D-4528-1A9E-AE50222F142A}"/>
              </a:ext>
            </a:extLst>
          </p:cNvPr>
          <p:cNvSpPr/>
          <p:nvPr/>
        </p:nvSpPr>
        <p:spPr>
          <a:xfrm>
            <a:off x="2721508" y="1579984"/>
            <a:ext cx="2489699" cy="756958"/>
          </a:xfrm>
          <a:prstGeom prst="roundRect">
            <a:avLst/>
          </a:prstGeom>
          <a:solidFill>
            <a:srgbClr val="FF5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3A97AE72-17D3-3B2B-0D0E-159BA0298328}"/>
              </a:ext>
            </a:extLst>
          </p:cNvPr>
          <p:cNvSpPr txBox="1"/>
          <p:nvPr/>
        </p:nvSpPr>
        <p:spPr>
          <a:xfrm>
            <a:off x="2696201" y="1676939"/>
            <a:ext cx="7495927"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Sagar’s Office, Carnegie Mellon</a:t>
            </a:r>
          </a:p>
        </p:txBody>
      </p:sp>
      <p:pic>
        <p:nvPicPr>
          <p:cNvPr id="6" name="Graphic 5" descr="Marker with solid fill">
            <a:extLst>
              <a:ext uri="{FF2B5EF4-FFF2-40B4-BE49-F238E27FC236}">
                <a16:creationId xmlns:a16="http://schemas.microsoft.com/office/drawing/2014/main" id="{42FD008C-0D48-77B5-2A6C-BCD74DC112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4052" y="1515136"/>
            <a:ext cx="904382" cy="904382"/>
          </a:xfrm>
          <a:prstGeom prst="rect">
            <a:avLst/>
          </a:prstGeom>
        </p:spPr>
      </p:pic>
      <p:sp>
        <p:nvSpPr>
          <p:cNvPr id="13" name="Rounded Rectangle 12">
            <a:extLst>
              <a:ext uri="{FF2B5EF4-FFF2-40B4-BE49-F238E27FC236}">
                <a16:creationId xmlns:a16="http://schemas.microsoft.com/office/drawing/2014/main" id="{00D40DC3-0065-1960-CEB0-7BACCADC9FF7}"/>
              </a:ext>
            </a:extLst>
          </p:cNvPr>
          <p:cNvSpPr/>
          <p:nvPr/>
        </p:nvSpPr>
        <p:spPr>
          <a:xfrm>
            <a:off x="1806583" y="2524618"/>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Rounded Rectangle 4">
            <a:extLst>
              <a:ext uri="{FF2B5EF4-FFF2-40B4-BE49-F238E27FC236}">
                <a16:creationId xmlns:a16="http://schemas.microsoft.com/office/drawing/2014/main" id="{063F5034-8824-853E-08B3-505E304FE48C}"/>
              </a:ext>
            </a:extLst>
          </p:cNvPr>
          <p:cNvSpPr/>
          <p:nvPr/>
        </p:nvSpPr>
        <p:spPr>
          <a:xfrm>
            <a:off x="5211207" y="2598330"/>
            <a:ext cx="1206956" cy="75695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ounded Rectangle 13">
            <a:extLst>
              <a:ext uri="{FF2B5EF4-FFF2-40B4-BE49-F238E27FC236}">
                <a16:creationId xmlns:a16="http://schemas.microsoft.com/office/drawing/2014/main" id="{041BDC92-A53B-FFEE-EA7C-8135B1F08D08}"/>
              </a:ext>
            </a:extLst>
          </p:cNvPr>
          <p:cNvSpPr/>
          <p:nvPr/>
        </p:nvSpPr>
        <p:spPr>
          <a:xfrm>
            <a:off x="2696201" y="2598330"/>
            <a:ext cx="2369285" cy="756958"/>
          </a:xfrm>
          <a:prstGeom prst="roundRect">
            <a:avLst/>
          </a:prstGeom>
          <a:solidFill>
            <a:srgbClr val="FF5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TextBox 15">
            <a:extLst>
              <a:ext uri="{FF2B5EF4-FFF2-40B4-BE49-F238E27FC236}">
                <a16:creationId xmlns:a16="http://schemas.microsoft.com/office/drawing/2014/main" id="{14219417-8A72-2B94-2C8C-8D04B379663A}"/>
              </a:ext>
            </a:extLst>
          </p:cNvPr>
          <p:cNvSpPr txBox="1"/>
          <p:nvPr/>
        </p:nvSpPr>
        <p:spPr>
          <a:xfrm>
            <a:off x="2696201" y="2686421"/>
            <a:ext cx="7495927"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Apple Pickup, Target</a:t>
            </a:r>
          </a:p>
        </p:txBody>
      </p:sp>
      <p:pic>
        <p:nvPicPr>
          <p:cNvPr id="17" name="Graphic 16" descr="Marker with solid fill">
            <a:extLst>
              <a:ext uri="{FF2B5EF4-FFF2-40B4-BE49-F238E27FC236}">
                <a16:creationId xmlns:a16="http://schemas.microsoft.com/office/drawing/2014/main" id="{32926C45-D56C-B255-B75C-7FCCE73884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4052" y="2524618"/>
            <a:ext cx="904382" cy="904382"/>
          </a:xfrm>
          <a:prstGeom prst="rect">
            <a:avLst/>
          </a:prstGeom>
        </p:spPr>
      </p:pic>
      <p:sp>
        <p:nvSpPr>
          <p:cNvPr id="9" name="Multiply 8">
            <a:extLst>
              <a:ext uri="{FF2B5EF4-FFF2-40B4-BE49-F238E27FC236}">
                <a16:creationId xmlns:a16="http://schemas.microsoft.com/office/drawing/2014/main" id="{722148E9-71C2-DC9A-DC35-99C8FB4E80CE}"/>
              </a:ext>
            </a:extLst>
          </p:cNvPr>
          <p:cNvSpPr/>
          <p:nvPr/>
        </p:nvSpPr>
        <p:spPr>
          <a:xfrm>
            <a:off x="3114966" y="3388411"/>
            <a:ext cx="1106416" cy="1030118"/>
          </a:xfrm>
          <a:prstGeom prst="mathMultiply">
            <a:avLst/>
          </a:prstGeom>
          <a:solidFill>
            <a:srgbClr val="FF595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Checkmark with solid fill">
            <a:extLst>
              <a:ext uri="{FF2B5EF4-FFF2-40B4-BE49-F238E27FC236}">
                <a16:creationId xmlns:a16="http://schemas.microsoft.com/office/drawing/2014/main" id="{FA4AE3FE-BD2C-6F44-23EE-9E82B18DCE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29764" y="3429000"/>
            <a:ext cx="914400" cy="914400"/>
          </a:xfrm>
          <a:prstGeom prst="rect">
            <a:avLst/>
          </a:prstGeom>
        </p:spPr>
      </p:pic>
    </p:spTree>
    <p:extLst>
      <p:ext uri="{BB962C8B-B14F-4D97-AF65-F5344CB8AC3E}">
        <p14:creationId xmlns:p14="http://schemas.microsoft.com/office/powerpoint/2010/main" val="1006750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BD506-D969-2B0A-930D-573194F77868}"/>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D8D4F1A-62F6-0561-11D1-BE198618BF51}"/>
              </a:ext>
            </a:extLst>
          </p:cNvPr>
          <p:cNvGrpSpPr/>
          <p:nvPr/>
        </p:nvGrpSpPr>
        <p:grpSpPr>
          <a:xfrm>
            <a:off x="0" y="-34323"/>
            <a:ext cx="12192000" cy="6892323"/>
            <a:chOff x="0" y="-34323"/>
            <a:chExt cx="12192000" cy="6892323"/>
          </a:xfrm>
        </p:grpSpPr>
        <p:pic>
          <p:nvPicPr>
            <p:cNvPr id="2" name="Picture 1">
              <a:extLst>
                <a:ext uri="{FF2B5EF4-FFF2-40B4-BE49-F238E27FC236}">
                  <a16:creationId xmlns:a16="http://schemas.microsoft.com/office/drawing/2014/main" id="{F17C1B6C-D363-02B4-8351-C14A63805A46}"/>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4"/>
                      </a14:imgEffect>
                    </a14:imgLayer>
                  </a14:imgProps>
                </a:ext>
              </a:extLst>
            </a:blip>
            <a:stretch>
              <a:fillRect/>
            </a:stretch>
          </p:blipFill>
          <p:spPr>
            <a:xfrm>
              <a:off x="0" y="-34323"/>
              <a:ext cx="12192000" cy="6892323"/>
            </a:xfrm>
            <a:prstGeom prst="rect">
              <a:avLst/>
            </a:prstGeom>
          </p:spPr>
        </p:pic>
        <p:sp>
          <p:nvSpPr>
            <p:cNvPr id="3" name="Rectangle 2">
              <a:extLst>
                <a:ext uri="{FF2B5EF4-FFF2-40B4-BE49-F238E27FC236}">
                  <a16:creationId xmlns:a16="http://schemas.microsoft.com/office/drawing/2014/main" id="{CA8DE97E-46D5-7420-C629-E0C2D5F72D06}"/>
                </a:ext>
              </a:extLst>
            </p:cNvPr>
            <p:cNvSpPr/>
            <p:nvPr/>
          </p:nvSpPr>
          <p:spPr>
            <a:xfrm>
              <a:off x="0" y="-34323"/>
              <a:ext cx="1268361" cy="427703"/>
            </a:xfrm>
            <a:prstGeom prst="rect">
              <a:avLst/>
            </a:prstGeom>
            <a:solidFill>
              <a:srgbClr val="E2E8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ounded Rectangle 9">
            <a:extLst>
              <a:ext uri="{FF2B5EF4-FFF2-40B4-BE49-F238E27FC236}">
                <a16:creationId xmlns:a16="http://schemas.microsoft.com/office/drawing/2014/main" id="{A33ECD22-0E55-690A-D3C9-EF8DF82C6860}"/>
              </a:ext>
            </a:extLst>
          </p:cNvPr>
          <p:cNvSpPr/>
          <p:nvPr/>
        </p:nvSpPr>
        <p:spPr>
          <a:xfrm>
            <a:off x="342900" y="157163"/>
            <a:ext cx="5753100" cy="700087"/>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10000"/>
                    <a:lumOff val="90000"/>
                  </a:schemeClr>
                </a:solidFill>
              </a:rPr>
              <a:t>Example Application: Shopping Navigator</a:t>
            </a:r>
          </a:p>
        </p:txBody>
      </p:sp>
      <p:sp>
        <p:nvSpPr>
          <p:cNvPr id="12" name="Rounded Rectangle 11">
            <a:extLst>
              <a:ext uri="{FF2B5EF4-FFF2-40B4-BE49-F238E27FC236}">
                <a16:creationId xmlns:a16="http://schemas.microsoft.com/office/drawing/2014/main" id="{C38695C7-0742-71B7-607D-647775B48317}"/>
              </a:ext>
            </a:extLst>
          </p:cNvPr>
          <p:cNvSpPr/>
          <p:nvPr/>
        </p:nvSpPr>
        <p:spPr>
          <a:xfrm>
            <a:off x="1806583" y="1515136"/>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ounded Rectangle 3">
            <a:extLst>
              <a:ext uri="{FF2B5EF4-FFF2-40B4-BE49-F238E27FC236}">
                <a16:creationId xmlns:a16="http://schemas.microsoft.com/office/drawing/2014/main" id="{4B935BAA-4CBB-1C47-A94E-F9AA3D1E33C9}"/>
              </a:ext>
            </a:extLst>
          </p:cNvPr>
          <p:cNvSpPr/>
          <p:nvPr/>
        </p:nvSpPr>
        <p:spPr>
          <a:xfrm>
            <a:off x="5307495" y="1588848"/>
            <a:ext cx="3001617" cy="75695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725D80D-EC02-8AA1-208B-C2388F61D96C}"/>
              </a:ext>
            </a:extLst>
          </p:cNvPr>
          <p:cNvSpPr/>
          <p:nvPr/>
        </p:nvSpPr>
        <p:spPr>
          <a:xfrm>
            <a:off x="2721508" y="1579984"/>
            <a:ext cx="2489699" cy="756958"/>
          </a:xfrm>
          <a:prstGeom prst="roundRect">
            <a:avLst/>
          </a:prstGeom>
          <a:solidFill>
            <a:srgbClr val="84E3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28875D6-BB21-51DB-EA47-67493CDBDB72}"/>
              </a:ext>
            </a:extLst>
          </p:cNvPr>
          <p:cNvSpPr txBox="1"/>
          <p:nvPr/>
        </p:nvSpPr>
        <p:spPr>
          <a:xfrm>
            <a:off x="2696201" y="1676939"/>
            <a:ext cx="7495927" cy="584775"/>
          </a:xfrm>
          <a:prstGeom prst="rect">
            <a:avLst/>
          </a:prstGeom>
          <a:noFill/>
        </p:spPr>
        <p:txBody>
          <a:bodyPr wrap="square" rtlCol="0" anchor="t">
            <a:spAutoFit/>
          </a:bodyPr>
          <a:lstStyle/>
          <a:p>
            <a:r>
              <a:rPr lang="en-US" sz="3200" dirty="0">
                <a:solidFill>
                  <a:schemeClr val="tx1"/>
                </a:solidFill>
              </a:rPr>
              <a:t>Sagar’s Office, Carnegie Mellon</a:t>
            </a:r>
          </a:p>
        </p:txBody>
      </p:sp>
      <p:pic>
        <p:nvPicPr>
          <p:cNvPr id="6" name="Graphic 5" descr="Marker with solid fill">
            <a:extLst>
              <a:ext uri="{FF2B5EF4-FFF2-40B4-BE49-F238E27FC236}">
                <a16:creationId xmlns:a16="http://schemas.microsoft.com/office/drawing/2014/main" id="{16E64898-36DA-98CC-E942-7003020B5C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4052" y="1515136"/>
            <a:ext cx="904382" cy="904382"/>
          </a:xfrm>
          <a:prstGeom prst="rect">
            <a:avLst/>
          </a:prstGeom>
        </p:spPr>
      </p:pic>
      <p:sp>
        <p:nvSpPr>
          <p:cNvPr id="13" name="Rounded Rectangle 12">
            <a:extLst>
              <a:ext uri="{FF2B5EF4-FFF2-40B4-BE49-F238E27FC236}">
                <a16:creationId xmlns:a16="http://schemas.microsoft.com/office/drawing/2014/main" id="{943EAD6A-151D-60A1-14C7-3CB17218D716}"/>
              </a:ext>
            </a:extLst>
          </p:cNvPr>
          <p:cNvSpPr/>
          <p:nvPr/>
        </p:nvSpPr>
        <p:spPr>
          <a:xfrm>
            <a:off x="1806583" y="2524618"/>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FC87B008-DDDC-9F66-DC9C-9931F8A84290}"/>
              </a:ext>
            </a:extLst>
          </p:cNvPr>
          <p:cNvSpPr/>
          <p:nvPr/>
        </p:nvSpPr>
        <p:spPr>
          <a:xfrm>
            <a:off x="5211207" y="2598330"/>
            <a:ext cx="1206956" cy="75695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11686931-BCE6-F6B8-A20B-D201C5F244D6}"/>
              </a:ext>
            </a:extLst>
          </p:cNvPr>
          <p:cNvSpPr/>
          <p:nvPr/>
        </p:nvSpPr>
        <p:spPr>
          <a:xfrm>
            <a:off x="2696201" y="2598330"/>
            <a:ext cx="2369285" cy="756958"/>
          </a:xfrm>
          <a:prstGeom prst="roundRect">
            <a:avLst/>
          </a:prstGeom>
          <a:solidFill>
            <a:srgbClr val="84E3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345644A-6D42-8120-C00C-D1A228B1B870}"/>
              </a:ext>
            </a:extLst>
          </p:cNvPr>
          <p:cNvSpPr txBox="1"/>
          <p:nvPr/>
        </p:nvSpPr>
        <p:spPr>
          <a:xfrm>
            <a:off x="2696201" y="2686421"/>
            <a:ext cx="7495927" cy="584775"/>
          </a:xfrm>
          <a:prstGeom prst="rect">
            <a:avLst/>
          </a:prstGeom>
          <a:noFill/>
        </p:spPr>
        <p:txBody>
          <a:bodyPr wrap="square" rtlCol="0" anchor="t">
            <a:spAutoFit/>
          </a:bodyPr>
          <a:lstStyle/>
          <a:p>
            <a:r>
              <a:rPr lang="en-US" sz="3200" dirty="0">
                <a:solidFill>
                  <a:schemeClr val="tx1"/>
                </a:solidFill>
              </a:rPr>
              <a:t>Apple Pickup, Target</a:t>
            </a:r>
          </a:p>
        </p:txBody>
      </p:sp>
      <p:pic>
        <p:nvPicPr>
          <p:cNvPr id="17" name="Graphic 16" descr="Marker with solid fill">
            <a:extLst>
              <a:ext uri="{FF2B5EF4-FFF2-40B4-BE49-F238E27FC236}">
                <a16:creationId xmlns:a16="http://schemas.microsoft.com/office/drawing/2014/main" id="{FE3A890B-10EE-65E6-D9D7-593C4C9822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4052" y="2524618"/>
            <a:ext cx="904382" cy="904382"/>
          </a:xfrm>
          <a:prstGeom prst="rect">
            <a:avLst/>
          </a:prstGeom>
        </p:spPr>
      </p:pic>
      <p:pic>
        <p:nvPicPr>
          <p:cNvPr id="7" name="Graphic 6" descr="Checkmark with solid fill">
            <a:extLst>
              <a:ext uri="{FF2B5EF4-FFF2-40B4-BE49-F238E27FC236}">
                <a16:creationId xmlns:a16="http://schemas.microsoft.com/office/drawing/2014/main" id="{5794F5D3-0928-7163-7537-F71F83025F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29764" y="3429000"/>
            <a:ext cx="914400" cy="914400"/>
          </a:xfrm>
          <a:prstGeom prst="rect">
            <a:avLst/>
          </a:prstGeom>
        </p:spPr>
      </p:pic>
      <p:grpSp>
        <p:nvGrpSpPr>
          <p:cNvPr id="30" name="Group 29">
            <a:extLst>
              <a:ext uri="{FF2B5EF4-FFF2-40B4-BE49-F238E27FC236}">
                <a16:creationId xmlns:a16="http://schemas.microsoft.com/office/drawing/2014/main" id="{28D14662-945D-ADC0-101A-071E6F9FC866}"/>
              </a:ext>
            </a:extLst>
          </p:cNvPr>
          <p:cNvGrpSpPr/>
          <p:nvPr/>
        </p:nvGrpSpPr>
        <p:grpSpPr>
          <a:xfrm>
            <a:off x="5203236" y="4343400"/>
            <a:ext cx="1345240" cy="1080113"/>
            <a:chOff x="5199160" y="4361210"/>
            <a:chExt cx="1948626" cy="1564580"/>
          </a:xfrm>
        </p:grpSpPr>
        <p:sp>
          <p:nvSpPr>
            <p:cNvPr id="18" name="Rounded Rectangle 17">
              <a:extLst>
                <a:ext uri="{FF2B5EF4-FFF2-40B4-BE49-F238E27FC236}">
                  <a16:creationId xmlns:a16="http://schemas.microsoft.com/office/drawing/2014/main" id="{B09AE2B4-6E3E-C41E-5F3E-6D8696BA32AB}"/>
                </a:ext>
              </a:extLst>
            </p:cNvPr>
            <p:cNvSpPr/>
            <p:nvPr/>
          </p:nvSpPr>
          <p:spPr>
            <a:xfrm>
              <a:off x="5288614" y="4361210"/>
              <a:ext cx="1769715" cy="1564580"/>
            </a:xfrm>
            <a:prstGeom prst="roundRect">
              <a:avLst>
                <a:gd name="adj" fmla="val 9002"/>
              </a:avLst>
            </a:prstGeom>
            <a:solidFill>
              <a:schemeClr val="bg1">
                <a:alpha val="7286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0BFCE35B-75AA-A626-DDED-A525771CBFDF}"/>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5696914" y="4372511"/>
              <a:ext cx="1056611" cy="105661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E90F509-CFE3-8D44-A65C-407F434EA911}"/>
                </a:ext>
              </a:extLst>
            </p:cNvPr>
            <p:cNvSpPr txBox="1"/>
            <p:nvPr/>
          </p:nvSpPr>
          <p:spPr>
            <a:xfrm>
              <a:off x="5199160" y="5429123"/>
              <a:ext cx="1948626" cy="490407"/>
            </a:xfrm>
            <a:prstGeom prst="rect">
              <a:avLst/>
            </a:prstGeom>
            <a:noFill/>
          </p:spPr>
          <p:txBody>
            <a:bodyPr wrap="none" rtlCol="0">
              <a:spAutoFit/>
            </a:bodyPr>
            <a:lstStyle/>
            <a:p>
              <a:pPr algn="ctr"/>
              <a:r>
                <a:rPr lang="en-US" sz="1600" dirty="0">
                  <a:solidFill>
                    <a:srgbClr val="002060"/>
                  </a:solidFill>
                </a:rPr>
                <a:t>Google Maps</a:t>
              </a:r>
            </a:p>
          </p:txBody>
        </p:sp>
      </p:grpSp>
      <p:pic>
        <p:nvPicPr>
          <p:cNvPr id="21" name="Graphic 20" descr="Checkmark with solid fill">
            <a:extLst>
              <a:ext uri="{FF2B5EF4-FFF2-40B4-BE49-F238E27FC236}">
                <a16:creationId xmlns:a16="http://schemas.microsoft.com/office/drawing/2014/main" id="{6A05DBFB-BA9C-C63F-68C5-7A4105D79E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21508" y="3446810"/>
            <a:ext cx="914400" cy="914400"/>
          </a:xfrm>
          <a:prstGeom prst="rect">
            <a:avLst/>
          </a:prstGeom>
        </p:spPr>
      </p:pic>
      <p:grpSp>
        <p:nvGrpSpPr>
          <p:cNvPr id="25" name="Group 24">
            <a:extLst>
              <a:ext uri="{FF2B5EF4-FFF2-40B4-BE49-F238E27FC236}">
                <a16:creationId xmlns:a16="http://schemas.microsoft.com/office/drawing/2014/main" id="{97505562-7F67-A1B0-1E55-301D5CC61DE3}"/>
              </a:ext>
            </a:extLst>
          </p:cNvPr>
          <p:cNvGrpSpPr/>
          <p:nvPr/>
        </p:nvGrpSpPr>
        <p:grpSpPr>
          <a:xfrm>
            <a:off x="1953858" y="4343400"/>
            <a:ext cx="1239763" cy="1056644"/>
            <a:chOff x="2659197" y="4361210"/>
            <a:chExt cx="1843722" cy="1571396"/>
          </a:xfrm>
        </p:grpSpPr>
        <p:sp>
          <p:nvSpPr>
            <p:cNvPr id="22" name="Rounded Rectangle 21">
              <a:extLst>
                <a:ext uri="{FF2B5EF4-FFF2-40B4-BE49-F238E27FC236}">
                  <a16:creationId xmlns:a16="http://schemas.microsoft.com/office/drawing/2014/main" id="{E386FE61-C184-8E0E-7A8E-72EA160ACCDF}"/>
                </a:ext>
              </a:extLst>
            </p:cNvPr>
            <p:cNvSpPr/>
            <p:nvPr/>
          </p:nvSpPr>
          <p:spPr>
            <a:xfrm>
              <a:off x="2696201" y="4361210"/>
              <a:ext cx="1769715" cy="1564580"/>
            </a:xfrm>
            <a:prstGeom prst="roundRect">
              <a:avLst>
                <a:gd name="adj" fmla="val 9002"/>
              </a:avLst>
            </a:prstGeom>
            <a:solidFill>
              <a:schemeClr val="bg1">
                <a:alpha val="7286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descr="Target logos">
              <a:extLst>
                <a:ext uri="{FF2B5EF4-FFF2-40B4-BE49-F238E27FC236}">
                  <a16:creationId xmlns:a16="http://schemas.microsoft.com/office/drawing/2014/main" id="{8EB1C39F-F144-431A-71C9-DCA702A866F4}"/>
                </a:ext>
              </a:extLst>
            </p:cNvPr>
            <p:cNvPicPr>
              <a:picLocks noChangeAspect="1" noChangeArrowheads="1"/>
            </p:cNvPicPr>
            <p:nvPr/>
          </p:nvPicPr>
          <p:blipFill>
            <a:blip r:embed="rId1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99568" y="4466140"/>
              <a:ext cx="962982" cy="96298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8565797-1A17-BC3C-4664-C9DB51F0E54E}"/>
                </a:ext>
              </a:extLst>
            </p:cNvPr>
            <p:cNvSpPr txBox="1"/>
            <p:nvPr/>
          </p:nvSpPr>
          <p:spPr>
            <a:xfrm>
              <a:off x="2659197" y="5429123"/>
              <a:ext cx="1843722" cy="503483"/>
            </a:xfrm>
            <a:prstGeom prst="rect">
              <a:avLst/>
            </a:prstGeom>
            <a:noFill/>
          </p:spPr>
          <p:txBody>
            <a:bodyPr wrap="none" rtlCol="0">
              <a:spAutoFit/>
            </a:bodyPr>
            <a:lstStyle/>
            <a:p>
              <a:pPr algn="ctr"/>
              <a:r>
                <a:rPr lang="en-US" sz="1600" dirty="0">
                  <a:solidFill>
                    <a:srgbClr val="CB0000"/>
                  </a:solidFill>
                </a:rPr>
                <a:t>Target Maps</a:t>
              </a:r>
            </a:p>
          </p:txBody>
        </p:sp>
      </p:grpSp>
      <p:grpSp>
        <p:nvGrpSpPr>
          <p:cNvPr id="29" name="Group 28">
            <a:extLst>
              <a:ext uri="{FF2B5EF4-FFF2-40B4-BE49-F238E27FC236}">
                <a16:creationId xmlns:a16="http://schemas.microsoft.com/office/drawing/2014/main" id="{497C4C63-432C-F714-18D0-BB6E6A3310B4}"/>
              </a:ext>
            </a:extLst>
          </p:cNvPr>
          <p:cNvGrpSpPr/>
          <p:nvPr/>
        </p:nvGrpSpPr>
        <p:grpSpPr>
          <a:xfrm>
            <a:off x="3301137" y="4357425"/>
            <a:ext cx="1189999" cy="1052061"/>
            <a:chOff x="2696198" y="5499503"/>
            <a:chExt cx="1189999" cy="1052061"/>
          </a:xfrm>
        </p:grpSpPr>
        <p:sp>
          <p:nvSpPr>
            <p:cNvPr id="27" name="Rounded Rectangle 26">
              <a:extLst>
                <a:ext uri="{FF2B5EF4-FFF2-40B4-BE49-F238E27FC236}">
                  <a16:creationId xmlns:a16="http://schemas.microsoft.com/office/drawing/2014/main" id="{3CA1827C-9099-E7FC-B938-233E97206CCF}"/>
                </a:ext>
              </a:extLst>
            </p:cNvPr>
            <p:cNvSpPr/>
            <p:nvPr/>
          </p:nvSpPr>
          <p:spPr>
            <a:xfrm>
              <a:off x="2696198" y="5499503"/>
              <a:ext cx="1189999" cy="1052061"/>
            </a:xfrm>
            <a:prstGeom prst="roundRect">
              <a:avLst>
                <a:gd name="adj" fmla="val 9002"/>
              </a:avLst>
            </a:prstGeom>
            <a:solidFill>
              <a:schemeClr val="bg1">
                <a:alpha val="7286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Wordmarks, Lettermark, Unitmarks - The CMU Brand - Carnegie ...">
              <a:extLst>
                <a:ext uri="{FF2B5EF4-FFF2-40B4-BE49-F238E27FC236}">
                  <a16:creationId xmlns:a16="http://schemas.microsoft.com/office/drawing/2014/main" id="{EA2CF3CD-DA75-7604-778A-6792A294C858}"/>
                </a:ext>
              </a:extLst>
            </p:cNvPr>
            <p:cNvPicPr>
              <a:picLocks noChangeAspect="1" noChangeArrowheads="1"/>
            </p:cNvPicPr>
            <p:nvPr/>
          </p:nvPicPr>
          <p:blipFill rotWithShape="1">
            <a:blip r:embed="rId1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E65D013-7E0D-4B7F-A2B5-9A33AFEF6D34}"/>
                </a:ext>
              </a:extLst>
            </p:cNvPr>
            <p:cNvSpPr txBox="1"/>
            <p:nvPr/>
          </p:nvSpPr>
          <p:spPr>
            <a:xfrm>
              <a:off x="2713155" y="6163211"/>
              <a:ext cx="1156086" cy="338554"/>
            </a:xfrm>
            <a:prstGeom prst="rect">
              <a:avLst/>
            </a:prstGeom>
            <a:noFill/>
          </p:spPr>
          <p:txBody>
            <a:bodyPr wrap="none" rtlCol="0">
              <a:spAutoFit/>
            </a:bodyPr>
            <a:lstStyle/>
            <a:p>
              <a:pPr algn="ctr"/>
              <a:r>
                <a:rPr lang="en-US" sz="1600" dirty="0">
                  <a:solidFill>
                    <a:srgbClr val="CB0000"/>
                  </a:solidFill>
                </a:rPr>
                <a:t>CMU Maps</a:t>
              </a:r>
            </a:p>
          </p:txBody>
        </p:sp>
      </p:grpSp>
    </p:spTree>
    <p:extLst>
      <p:ext uri="{BB962C8B-B14F-4D97-AF65-F5344CB8AC3E}">
        <p14:creationId xmlns:p14="http://schemas.microsoft.com/office/powerpoint/2010/main" val="29427442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7A9B-B4E6-47BC-9236-461EB863CA80}"/>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Design—a Centralized Spatial Naming System</a:t>
            </a:r>
          </a:p>
        </p:txBody>
      </p:sp>
      <p:sp>
        <p:nvSpPr>
          <p:cNvPr id="13" name="CMUBox">
            <a:extLst>
              <a:ext uri="{FF2B5EF4-FFF2-40B4-BE49-F238E27FC236}">
                <a16:creationId xmlns:a16="http://schemas.microsoft.com/office/drawing/2014/main" id="{523D6D38-3777-A0C4-97C8-58CD82DFB35A}"/>
              </a:ext>
            </a:extLst>
          </p:cNvPr>
          <p:cNvSpPr/>
          <p:nvPr/>
        </p:nvSpPr>
        <p:spPr>
          <a:xfrm>
            <a:off x="3767572" y="2507403"/>
            <a:ext cx="4945601" cy="1907436"/>
          </a:xfrm>
          <a:prstGeom prst="roundRect">
            <a:avLst>
              <a:gd name="adj" fmla="val 5593"/>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muMapData">
            <a:extLst>
              <a:ext uri="{FF2B5EF4-FFF2-40B4-BE49-F238E27FC236}">
                <a16:creationId xmlns:a16="http://schemas.microsoft.com/office/drawing/2014/main" id="{680D9A8B-3E85-CFED-F9DA-FD5C594E47FF}"/>
              </a:ext>
            </a:extLst>
          </p:cNvPr>
          <p:cNvSpPr/>
          <p:nvPr/>
        </p:nvSpPr>
        <p:spPr>
          <a:xfrm>
            <a:off x="5469143" y="3249076"/>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Map data</a:t>
            </a:r>
          </a:p>
        </p:txBody>
      </p:sp>
      <p:sp>
        <p:nvSpPr>
          <p:cNvPr id="14" name="CMUTitles">
            <a:extLst>
              <a:ext uri="{FF2B5EF4-FFF2-40B4-BE49-F238E27FC236}">
                <a16:creationId xmlns:a16="http://schemas.microsoft.com/office/drawing/2014/main" id="{D315071E-A7E9-4E2A-D917-A4BE8941F275}"/>
              </a:ext>
            </a:extLst>
          </p:cNvPr>
          <p:cNvSpPr txBox="1"/>
          <p:nvPr/>
        </p:nvSpPr>
        <p:spPr>
          <a:xfrm>
            <a:off x="5398131" y="2481247"/>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Aptos" panose="02110004020202020204"/>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26" name="GoogleLogo">
            <a:extLst>
              <a:ext uri="{FF2B5EF4-FFF2-40B4-BE49-F238E27FC236}">
                <a16:creationId xmlns:a16="http://schemas.microsoft.com/office/drawing/2014/main" id="{24DCCD4F-359F-9F40-8181-09674F18F10D}"/>
              </a:ext>
            </a:extLst>
          </p:cNvPr>
          <p:cNvGrpSpPr/>
          <p:nvPr/>
        </p:nvGrpSpPr>
        <p:grpSpPr>
          <a:xfrm>
            <a:off x="7256242" y="3084278"/>
            <a:ext cx="1345240" cy="1067990"/>
            <a:chOff x="5199160" y="4372511"/>
            <a:chExt cx="1948626" cy="1547019"/>
          </a:xfrm>
        </p:grpSpPr>
        <p:pic>
          <p:nvPicPr>
            <p:cNvPr id="27" name="Picture 2">
              <a:extLst>
                <a:ext uri="{FF2B5EF4-FFF2-40B4-BE49-F238E27FC236}">
                  <a16:creationId xmlns:a16="http://schemas.microsoft.com/office/drawing/2014/main" id="{EB707FDF-375C-6928-2711-E1F0A879B733}"/>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696914" y="4372511"/>
              <a:ext cx="1056611" cy="10566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8078103-401F-EA19-32D5-7A087C8EE53C}"/>
                </a:ext>
              </a:extLst>
            </p:cNvPr>
            <p:cNvSpPr txBox="1"/>
            <p:nvPr/>
          </p:nvSpPr>
          <p:spPr>
            <a:xfrm>
              <a:off x="5199160" y="5429123"/>
              <a:ext cx="1948626" cy="4904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Aptos" panose="02110004020202020204"/>
                  <a:ea typeface="+mn-ea"/>
                  <a:cs typeface="+mn-cs"/>
                </a:rPr>
                <a:t>Google Maps</a:t>
              </a:r>
            </a:p>
          </p:txBody>
        </p:sp>
      </p:grpSp>
      <p:sp>
        <p:nvSpPr>
          <p:cNvPr id="40" name="Rectangle 39">
            <a:extLst>
              <a:ext uri="{FF2B5EF4-FFF2-40B4-BE49-F238E27FC236}">
                <a16:creationId xmlns:a16="http://schemas.microsoft.com/office/drawing/2014/main" id="{1ADEDA88-CFB2-2C72-FA6F-97CC4055C45C}"/>
              </a:ext>
            </a:extLst>
          </p:cNvPr>
          <p:cNvSpPr/>
          <p:nvPr/>
        </p:nvSpPr>
        <p:spPr>
          <a:xfrm>
            <a:off x="3880399" y="2993176"/>
            <a:ext cx="1416931" cy="93588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Geocoding / Reverse geocoding</a:t>
            </a:r>
          </a:p>
        </p:txBody>
      </p:sp>
      <p:sp>
        <p:nvSpPr>
          <p:cNvPr id="43" name="TextBox 42">
            <a:extLst>
              <a:ext uri="{FF2B5EF4-FFF2-40B4-BE49-F238E27FC236}">
                <a16:creationId xmlns:a16="http://schemas.microsoft.com/office/drawing/2014/main" id="{52F7ED5A-DD6D-1794-F110-A253B7133872}"/>
              </a:ext>
            </a:extLst>
          </p:cNvPr>
          <p:cNvSpPr txBox="1"/>
          <p:nvPr/>
        </p:nvSpPr>
        <p:spPr>
          <a:xfrm>
            <a:off x="3842897" y="4585223"/>
            <a:ext cx="4870276" cy="646331"/>
          </a:xfrm>
          <a:prstGeom prst="rect">
            <a:avLst/>
          </a:prstGeom>
          <a:noFill/>
        </p:spPr>
        <p:txBody>
          <a:bodyPr wrap="square" rtlCol="0">
            <a:spAutoFit/>
          </a:bodyPr>
          <a:lstStyle/>
          <a:p>
            <a:r>
              <a:rPr lang="en-US" b="1" dirty="0"/>
              <a:t>Geocoding</a:t>
            </a:r>
            <a:r>
              <a:rPr lang="en-US" dirty="0"/>
              <a:t>: Convert addresses to corresponding geographic coordinates. </a:t>
            </a:r>
          </a:p>
        </p:txBody>
      </p:sp>
    </p:spTree>
    <p:extLst>
      <p:ext uri="{BB962C8B-B14F-4D97-AF65-F5344CB8AC3E}">
        <p14:creationId xmlns:p14="http://schemas.microsoft.com/office/powerpoint/2010/main" val="1245048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7711F179-129B-DF50-5F0D-1FE9278834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6BBAB8-3138-FD7B-8CE2-D742F281CDB6}"/>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Design—a Centralized Mapping Platform</a:t>
            </a:r>
          </a:p>
        </p:txBody>
      </p:sp>
      <p:sp>
        <p:nvSpPr>
          <p:cNvPr id="13" name="CMUBox">
            <a:extLst>
              <a:ext uri="{FF2B5EF4-FFF2-40B4-BE49-F238E27FC236}">
                <a16:creationId xmlns:a16="http://schemas.microsoft.com/office/drawing/2014/main" id="{728820CD-B54E-FDA0-8CD9-85C6F5B86818}"/>
              </a:ext>
            </a:extLst>
          </p:cNvPr>
          <p:cNvSpPr/>
          <p:nvPr/>
        </p:nvSpPr>
        <p:spPr>
          <a:xfrm>
            <a:off x="838200" y="1385888"/>
            <a:ext cx="10891838" cy="5106987"/>
          </a:xfrm>
          <a:prstGeom prst="roundRect">
            <a:avLst>
              <a:gd name="adj" fmla="val 5593"/>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CmuMapData">
            <a:extLst>
              <a:ext uri="{FF2B5EF4-FFF2-40B4-BE49-F238E27FC236}">
                <a16:creationId xmlns:a16="http://schemas.microsoft.com/office/drawing/2014/main" id="{9779F918-8A0A-5140-1CD2-10B354BED23D}"/>
              </a:ext>
            </a:extLst>
          </p:cNvPr>
          <p:cNvSpPr/>
          <p:nvPr/>
        </p:nvSpPr>
        <p:spPr>
          <a:xfrm>
            <a:off x="8195396" y="3667691"/>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grpSp>
        <p:nvGrpSpPr>
          <p:cNvPr id="26" name="GoogleLogo">
            <a:extLst>
              <a:ext uri="{FF2B5EF4-FFF2-40B4-BE49-F238E27FC236}">
                <a16:creationId xmlns:a16="http://schemas.microsoft.com/office/drawing/2014/main" id="{6B627856-0FE9-3115-3EC3-A77713409153}"/>
              </a:ext>
            </a:extLst>
          </p:cNvPr>
          <p:cNvGrpSpPr/>
          <p:nvPr/>
        </p:nvGrpSpPr>
        <p:grpSpPr>
          <a:xfrm>
            <a:off x="10043571" y="3345740"/>
            <a:ext cx="1345240" cy="1067990"/>
            <a:chOff x="5199160" y="4372511"/>
            <a:chExt cx="1948626" cy="1547019"/>
          </a:xfrm>
        </p:grpSpPr>
        <p:pic>
          <p:nvPicPr>
            <p:cNvPr id="27" name="Picture 2">
              <a:extLst>
                <a:ext uri="{FF2B5EF4-FFF2-40B4-BE49-F238E27FC236}">
                  <a16:creationId xmlns:a16="http://schemas.microsoft.com/office/drawing/2014/main" id="{8AEEBAB6-A305-DBD3-5CBF-7F55B1FC421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696914" y="4372511"/>
              <a:ext cx="1056611" cy="10566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F7100AA-6D6D-67A5-5105-951ACA7AAC04}"/>
                </a:ext>
              </a:extLst>
            </p:cNvPr>
            <p:cNvSpPr txBox="1"/>
            <p:nvPr/>
          </p:nvSpPr>
          <p:spPr>
            <a:xfrm>
              <a:off x="5199160" y="5429123"/>
              <a:ext cx="1948626" cy="4904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Aptos" panose="02110004020202020204"/>
                  <a:ea typeface="+mn-ea"/>
                  <a:cs typeface="+mn-cs"/>
                </a:rPr>
                <a:t>Google Maps</a:t>
              </a:r>
            </a:p>
          </p:txBody>
        </p:sp>
      </p:grpSp>
      <p:grpSp>
        <p:nvGrpSpPr>
          <p:cNvPr id="3" name="Group 2">
            <a:extLst>
              <a:ext uri="{FF2B5EF4-FFF2-40B4-BE49-F238E27FC236}">
                <a16:creationId xmlns:a16="http://schemas.microsoft.com/office/drawing/2014/main" id="{8D8D1808-9960-02A5-E5AE-535689C05B7C}"/>
              </a:ext>
            </a:extLst>
          </p:cNvPr>
          <p:cNvGrpSpPr/>
          <p:nvPr/>
        </p:nvGrpSpPr>
        <p:grpSpPr>
          <a:xfrm>
            <a:off x="1346835" y="1509843"/>
            <a:ext cx="6154107" cy="4771876"/>
            <a:chOff x="952499" y="292991"/>
            <a:chExt cx="8444801" cy="6548073"/>
          </a:xfrm>
        </p:grpSpPr>
        <p:pic>
          <p:nvPicPr>
            <p:cNvPr id="4" name="Picture 3">
              <a:extLst>
                <a:ext uri="{FF2B5EF4-FFF2-40B4-BE49-F238E27FC236}">
                  <a16:creationId xmlns:a16="http://schemas.microsoft.com/office/drawing/2014/main" id="{543CB827-E17C-D136-975A-2F85EF517FD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52500" y="292991"/>
              <a:ext cx="5648325" cy="2190650"/>
            </a:xfrm>
            <a:prstGeom prst="rect">
              <a:avLst/>
            </a:prstGeom>
          </p:spPr>
        </p:pic>
        <p:pic>
          <p:nvPicPr>
            <p:cNvPr id="5" name="Picture 4">
              <a:extLst>
                <a:ext uri="{FF2B5EF4-FFF2-40B4-BE49-F238E27FC236}">
                  <a16:creationId xmlns:a16="http://schemas.microsoft.com/office/drawing/2014/main" id="{58B5D55A-5692-50F2-D52C-193641E831F2}"/>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6600825" y="292991"/>
              <a:ext cx="2796475" cy="2190650"/>
            </a:xfrm>
            <a:prstGeom prst="rect">
              <a:avLst/>
            </a:prstGeom>
          </p:spPr>
        </p:pic>
        <p:pic>
          <p:nvPicPr>
            <p:cNvPr id="6" name="Picture 5">
              <a:extLst>
                <a:ext uri="{FF2B5EF4-FFF2-40B4-BE49-F238E27FC236}">
                  <a16:creationId xmlns:a16="http://schemas.microsoft.com/office/drawing/2014/main" id="{79A37600-81D2-71C3-3088-3633097B23D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52499" y="2483640"/>
              <a:ext cx="8444801" cy="2178923"/>
            </a:xfrm>
            <a:prstGeom prst="rect">
              <a:avLst/>
            </a:prstGeom>
          </p:spPr>
        </p:pic>
        <p:pic>
          <p:nvPicPr>
            <p:cNvPr id="7" name="Picture 6">
              <a:extLst>
                <a:ext uri="{FF2B5EF4-FFF2-40B4-BE49-F238E27FC236}">
                  <a16:creationId xmlns:a16="http://schemas.microsoft.com/office/drawing/2014/main" id="{EDABE6E6-8F32-390F-AD63-B1176F79474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786187" y="4662563"/>
              <a:ext cx="5611113" cy="2178501"/>
            </a:xfrm>
            <a:prstGeom prst="rect">
              <a:avLst/>
            </a:prstGeom>
          </p:spPr>
        </p:pic>
        <p:pic>
          <p:nvPicPr>
            <p:cNvPr id="8" name="Picture 7">
              <a:extLst>
                <a:ext uri="{FF2B5EF4-FFF2-40B4-BE49-F238E27FC236}">
                  <a16:creationId xmlns:a16="http://schemas.microsoft.com/office/drawing/2014/main" id="{883C6DE8-0BE4-7ECC-733C-7EA7F9BA78C2}"/>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09649" y="4662563"/>
              <a:ext cx="2719390" cy="2173162"/>
            </a:xfrm>
            <a:prstGeom prst="rect">
              <a:avLst/>
            </a:prstGeom>
          </p:spPr>
        </p:pic>
      </p:grpSp>
    </p:spTree>
    <p:extLst>
      <p:ext uri="{BB962C8B-B14F-4D97-AF65-F5344CB8AC3E}">
        <p14:creationId xmlns:p14="http://schemas.microsoft.com/office/powerpoint/2010/main" val="26877649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7527DEC8-E9B9-0AC3-46EE-54016B6237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5D8825-32D9-CA58-7EB3-FFBD2ED2DD69}"/>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Design—</a:t>
            </a:r>
            <a:r>
              <a:rPr lang="en-US" b="1" dirty="0" err="1">
                <a:solidFill>
                  <a:srgbClr val="163F5A"/>
                </a:solidFill>
                <a:latin typeface="Abadi MT Condensed Extra Bold" panose="020B0306030101010103" pitchFamily="34" charset="77"/>
              </a:rPr>
              <a:t>OpenFLAME</a:t>
            </a:r>
            <a:r>
              <a:rPr lang="en-US" b="1" dirty="0">
                <a:solidFill>
                  <a:srgbClr val="163F5A"/>
                </a:solidFill>
                <a:latin typeface="Abadi MT Condensed Extra Bold" panose="020B0306030101010103" pitchFamily="34" charset="77"/>
              </a:rPr>
              <a:t> Map Server</a:t>
            </a:r>
          </a:p>
        </p:txBody>
      </p:sp>
      <p:sp>
        <p:nvSpPr>
          <p:cNvPr id="3" name="CMUBox">
            <a:extLst>
              <a:ext uri="{FF2B5EF4-FFF2-40B4-BE49-F238E27FC236}">
                <a16:creationId xmlns:a16="http://schemas.microsoft.com/office/drawing/2014/main" id="{2D7348C3-2E8D-767D-C9AC-45C4C8BEE57E}"/>
              </a:ext>
            </a:extLst>
          </p:cNvPr>
          <p:cNvSpPr/>
          <p:nvPr/>
        </p:nvSpPr>
        <p:spPr>
          <a:xfrm>
            <a:off x="3623199" y="2311090"/>
            <a:ext cx="4945601" cy="2159620"/>
          </a:xfrm>
          <a:prstGeom prst="roundRect">
            <a:avLst>
              <a:gd name="adj" fmla="val 5593"/>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OpenFlameServerLogo" descr="A close up of a logo&#10;&#10;AI-generated content may be incorrect.">
            <a:extLst>
              <a:ext uri="{FF2B5EF4-FFF2-40B4-BE49-F238E27FC236}">
                <a16:creationId xmlns:a16="http://schemas.microsoft.com/office/drawing/2014/main" id="{9BFB6F5D-1F86-918B-0D5B-E6D45849159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149247" y="3023989"/>
            <a:ext cx="1307271" cy="446821"/>
          </a:xfrm>
          <a:prstGeom prst="rect">
            <a:avLst/>
          </a:prstGeom>
        </p:spPr>
      </p:pic>
      <p:sp>
        <p:nvSpPr>
          <p:cNvPr id="5" name="CmuMapData">
            <a:extLst>
              <a:ext uri="{FF2B5EF4-FFF2-40B4-BE49-F238E27FC236}">
                <a16:creationId xmlns:a16="http://schemas.microsoft.com/office/drawing/2014/main" id="{F27A9A2E-9DFF-5055-C283-127A0F42B0C9}"/>
              </a:ext>
            </a:extLst>
          </p:cNvPr>
          <p:cNvSpPr/>
          <p:nvPr/>
        </p:nvSpPr>
        <p:spPr>
          <a:xfrm>
            <a:off x="5419181" y="3178855"/>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6" name="CMUTitles">
            <a:extLst>
              <a:ext uri="{FF2B5EF4-FFF2-40B4-BE49-F238E27FC236}">
                <a16:creationId xmlns:a16="http://schemas.microsoft.com/office/drawing/2014/main" id="{BB1007C3-721C-53F5-22BE-BB7D46CC65CF}"/>
              </a:ext>
            </a:extLst>
          </p:cNvPr>
          <p:cNvSpPr txBox="1"/>
          <p:nvPr/>
        </p:nvSpPr>
        <p:spPr>
          <a:xfrm>
            <a:off x="5847129" y="2284934"/>
            <a:ext cx="50206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ptos" panose="02110004020202020204"/>
              </a:rPr>
              <a:t>***</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7" name="CMUServices">
            <a:extLst>
              <a:ext uri="{FF2B5EF4-FFF2-40B4-BE49-F238E27FC236}">
                <a16:creationId xmlns:a16="http://schemas.microsoft.com/office/drawing/2014/main" id="{91546851-8D38-3BDA-4DF2-0873F6446076}"/>
              </a:ext>
            </a:extLst>
          </p:cNvPr>
          <p:cNvGrpSpPr/>
          <p:nvPr/>
        </p:nvGrpSpPr>
        <p:grpSpPr>
          <a:xfrm>
            <a:off x="3720298" y="2709187"/>
            <a:ext cx="1426148" cy="1616100"/>
            <a:chOff x="6264971" y="1905375"/>
            <a:chExt cx="1426148" cy="1616100"/>
          </a:xfrm>
        </p:grpSpPr>
        <p:sp>
          <p:nvSpPr>
            <p:cNvPr id="8" name="Rectangle 7">
              <a:extLst>
                <a:ext uri="{FF2B5EF4-FFF2-40B4-BE49-F238E27FC236}">
                  <a16:creationId xmlns:a16="http://schemas.microsoft.com/office/drawing/2014/main" id="{88B299EC-7389-2EE7-F234-319A2F6787D1}"/>
                </a:ext>
              </a:extLst>
            </p:cNvPr>
            <p:cNvSpPr/>
            <p:nvPr/>
          </p:nvSpPr>
          <p:spPr>
            <a:xfrm>
              <a:off x="6271780" y="3152143"/>
              <a:ext cx="1416931"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p>
          </p:txBody>
        </p:sp>
        <p:sp>
          <p:nvSpPr>
            <p:cNvPr id="10" name="Rectangle 9">
              <a:extLst>
                <a:ext uri="{FF2B5EF4-FFF2-40B4-BE49-F238E27FC236}">
                  <a16:creationId xmlns:a16="http://schemas.microsoft.com/office/drawing/2014/main" id="{993C5CCC-0B78-55CD-E170-CFE4A3F0CD7D}"/>
                </a:ext>
              </a:extLst>
            </p:cNvPr>
            <p:cNvSpPr/>
            <p:nvPr/>
          </p:nvSpPr>
          <p:spPr>
            <a:xfrm>
              <a:off x="6264971" y="2321112"/>
              <a:ext cx="1422762"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70428988-AD90-6067-8B8F-F513A3013CB7}"/>
                </a:ext>
              </a:extLst>
            </p:cNvPr>
            <p:cNvSpPr/>
            <p:nvPr/>
          </p:nvSpPr>
          <p:spPr>
            <a:xfrm>
              <a:off x="6264971" y="2736629"/>
              <a:ext cx="1423739"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2A4DE392-EAA2-3185-9E72-CF6FC418AA28}"/>
                </a:ext>
              </a:extLst>
            </p:cNvPr>
            <p:cNvSpPr/>
            <p:nvPr/>
          </p:nvSpPr>
          <p:spPr>
            <a:xfrm>
              <a:off x="6271780" y="1905375"/>
              <a:ext cx="1419339"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grpSp>
      <p:sp>
        <p:nvSpPr>
          <p:cNvPr id="18" name="TextBox 17">
            <a:extLst>
              <a:ext uri="{FF2B5EF4-FFF2-40B4-BE49-F238E27FC236}">
                <a16:creationId xmlns:a16="http://schemas.microsoft.com/office/drawing/2014/main" id="{9CBDF4D1-0B9E-3138-B4F8-48810AF5BC68}"/>
              </a:ext>
            </a:extLst>
          </p:cNvPr>
          <p:cNvSpPr txBox="1"/>
          <p:nvPr/>
        </p:nvSpPr>
        <p:spPr>
          <a:xfrm>
            <a:off x="7205388" y="3409444"/>
            <a:ext cx="1307271" cy="369332"/>
          </a:xfrm>
          <a:prstGeom prst="rect">
            <a:avLst/>
          </a:prstGeom>
          <a:noFill/>
        </p:spPr>
        <p:txBody>
          <a:bodyPr wrap="square" rtlCol="0">
            <a:spAutoFit/>
          </a:bodyPr>
          <a:lstStyle/>
          <a:p>
            <a:pPr algn="ctr"/>
            <a:r>
              <a:rPr lang="en-US" dirty="0">
                <a:solidFill>
                  <a:schemeClr val="accent2">
                    <a:lumMod val="50000"/>
                  </a:schemeClr>
                </a:solidFill>
              </a:rPr>
              <a:t>Map Server</a:t>
            </a:r>
          </a:p>
        </p:txBody>
      </p:sp>
      <p:sp>
        <p:nvSpPr>
          <p:cNvPr id="19" name="Rounded Rectangular Callout 18">
            <a:extLst>
              <a:ext uri="{FF2B5EF4-FFF2-40B4-BE49-F238E27FC236}">
                <a16:creationId xmlns:a16="http://schemas.microsoft.com/office/drawing/2014/main" id="{AFBF91C4-258F-CADF-F8C7-F440442BADBF}"/>
              </a:ext>
            </a:extLst>
          </p:cNvPr>
          <p:cNvSpPr/>
          <p:nvPr/>
        </p:nvSpPr>
        <p:spPr>
          <a:xfrm>
            <a:off x="934062" y="1690688"/>
            <a:ext cx="1933268" cy="914400"/>
          </a:xfrm>
          <a:prstGeom prst="wedgeRoundRectCallout">
            <a:avLst>
              <a:gd name="adj1" fmla="val 92441"/>
              <a:gd name="adj2" fmla="val 65864"/>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am I </a:t>
            </a:r>
            <a:r>
              <a:rPr lang="en-US" dirty="0" err="1"/>
              <a:t>w.r.t</a:t>
            </a:r>
            <a:r>
              <a:rPr lang="en-US" dirty="0"/>
              <a:t> the map?</a:t>
            </a:r>
          </a:p>
        </p:txBody>
      </p:sp>
      <p:sp>
        <p:nvSpPr>
          <p:cNvPr id="20" name="Rounded Rectangular Callout 19">
            <a:extLst>
              <a:ext uri="{FF2B5EF4-FFF2-40B4-BE49-F238E27FC236}">
                <a16:creationId xmlns:a16="http://schemas.microsoft.com/office/drawing/2014/main" id="{96886EF4-CE07-EE08-CB18-525FD47C6D2E}"/>
              </a:ext>
            </a:extLst>
          </p:cNvPr>
          <p:cNvSpPr/>
          <p:nvPr/>
        </p:nvSpPr>
        <p:spPr>
          <a:xfrm>
            <a:off x="934062" y="2707588"/>
            <a:ext cx="1933268" cy="914400"/>
          </a:xfrm>
          <a:prstGeom prst="wedgeRoundRectCallout">
            <a:avLst>
              <a:gd name="adj1" fmla="val 94044"/>
              <a:gd name="adj2" fmla="val 15016"/>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go from A to B?</a:t>
            </a:r>
          </a:p>
        </p:txBody>
      </p:sp>
      <p:sp>
        <p:nvSpPr>
          <p:cNvPr id="21" name="Rounded Rectangular Callout 20">
            <a:extLst>
              <a:ext uri="{FF2B5EF4-FFF2-40B4-BE49-F238E27FC236}">
                <a16:creationId xmlns:a16="http://schemas.microsoft.com/office/drawing/2014/main" id="{97B02BBE-4964-2552-CBC9-DEE1AB3413C5}"/>
              </a:ext>
            </a:extLst>
          </p:cNvPr>
          <p:cNvSpPr/>
          <p:nvPr/>
        </p:nvSpPr>
        <p:spPr>
          <a:xfrm>
            <a:off x="934062" y="3704374"/>
            <a:ext cx="1933268" cy="914400"/>
          </a:xfrm>
          <a:prstGeom prst="wedgeRoundRectCallout">
            <a:avLst>
              <a:gd name="adj1" fmla="val 92441"/>
              <a:gd name="adj2" fmla="val -44306"/>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is A?</a:t>
            </a:r>
          </a:p>
        </p:txBody>
      </p:sp>
      <p:sp>
        <p:nvSpPr>
          <p:cNvPr id="22" name="Rounded Rectangular Callout 21">
            <a:extLst>
              <a:ext uri="{FF2B5EF4-FFF2-40B4-BE49-F238E27FC236}">
                <a16:creationId xmlns:a16="http://schemas.microsoft.com/office/drawing/2014/main" id="{18061EE0-8DD2-2894-D9B1-118AB05DDCC6}"/>
              </a:ext>
            </a:extLst>
          </p:cNvPr>
          <p:cNvSpPr/>
          <p:nvPr/>
        </p:nvSpPr>
        <p:spPr>
          <a:xfrm>
            <a:off x="934062" y="4701160"/>
            <a:ext cx="1933268" cy="914400"/>
          </a:xfrm>
          <a:prstGeom prst="wedgeRoundRectCallout">
            <a:avLst>
              <a:gd name="adj1" fmla="val 101259"/>
              <a:gd name="adj2" fmla="val -90069"/>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to visualize the map?</a:t>
            </a:r>
          </a:p>
        </p:txBody>
      </p:sp>
      <p:sp>
        <p:nvSpPr>
          <p:cNvPr id="23" name="Rounded Rectangle 22">
            <a:extLst>
              <a:ext uri="{FF2B5EF4-FFF2-40B4-BE49-F238E27FC236}">
                <a16:creationId xmlns:a16="http://schemas.microsoft.com/office/drawing/2014/main" id="{0F61B9FE-ADA0-3D92-A1B7-5CE81CEB044C}"/>
              </a:ext>
            </a:extLst>
          </p:cNvPr>
          <p:cNvSpPr/>
          <p:nvPr/>
        </p:nvSpPr>
        <p:spPr>
          <a:xfrm>
            <a:off x="3727106" y="4543341"/>
            <a:ext cx="7530831" cy="1949534"/>
          </a:xfrm>
          <a:prstGeom prst="roundRect">
            <a:avLst>
              <a:gd name="adj" fmla="val 5129"/>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002060"/>
                </a:solidFill>
              </a:rPr>
              <a:t>A </a:t>
            </a:r>
            <a:r>
              <a:rPr lang="en-US" sz="2400" b="1" dirty="0">
                <a:solidFill>
                  <a:srgbClr val="002060"/>
                </a:solidFill>
              </a:rPr>
              <a:t>Map Server </a:t>
            </a:r>
            <a:r>
              <a:rPr lang="en-US" sz="2400" dirty="0">
                <a:solidFill>
                  <a:srgbClr val="002060"/>
                </a:solidFill>
              </a:rPr>
              <a:t>stores map data of a region and provides services on the map. </a:t>
            </a:r>
          </a:p>
          <a:p>
            <a:endParaRPr lang="en-US" sz="2400" dirty="0">
              <a:solidFill>
                <a:srgbClr val="002060"/>
              </a:solidFill>
            </a:endParaRPr>
          </a:p>
          <a:p>
            <a:r>
              <a:rPr lang="en-US" sz="2400" dirty="0">
                <a:solidFill>
                  <a:srgbClr val="002060"/>
                </a:solidFill>
              </a:rPr>
              <a:t>It is maintained by independent organizations.</a:t>
            </a:r>
          </a:p>
        </p:txBody>
      </p:sp>
    </p:spTree>
    <p:extLst>
      <p:ext uri="{BB962C8B-B14F-4D97-AF65-F5344CB8AC3E}">
        <p14:creationId xmlns:p14="http://schemas.microsoft.com/office/powerpoint/2010/main" val="16118473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6F610A93-370A-BC13-0AC2-B638426B2BEE}"/>
            </a:ext>
          </a:extLst>
        </p:cNvPr>
        <p:cNvGrpSpPr/>
        <p:nvPr/>
      </p:nvGrpSpPr>
      <p:grpSpPr>
        <a:xfrm>
          <a:off x="0" y="0"/>
          <a:ext cx="0" cy="0"/>
          <a:chOff x="0" y="0"/>
          <a:chExt cx="0" cy="0"/>
        </a:xfrm>
      </p:grpSpPr>
      <p:sp>
        <p:nvSpPr>
          <p:cNvPr id="5" name="ClientBox">
            <a:extLst>
              <a:ext uri="{FF2B5EF4-FFF2-40B4-BE49-F238E27FC236}">
                <a16:creationId xmlns:a16="http://schemas.microsoft.com/office/drawing/2014/main" id="{F63DA597-9300-B23B-C5A6-35A6DBFF3A72}"/>
              </a:ext>
            </a:extLst>
          </p:cNvPr>
          <p:cNvSpPr/>
          <p:nvPr/>
        </p:nvSpPr>
        <p:spPr>
          <a:xfrm>
            <a:off x="1780268" y="2477334"/>
            <a:ext cx="3319762" cy="2910592"/>
          </a:xfrm>
          <a:prstGeom prst="roundRect">
            <a:avLst>
              <a:gd name="adj" fmla="val 5946"/>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8F6727F-FF43-7884-78EA-53E34505CF20}"/>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Design of </a:t>
            </a:r>
            <a:r>
              <a:rPr lang="en-US" b="1" dirty="0" err="1">
                <a:solidFill>
                  <a:srgbClr val="163F5A"/>
                </a:solidFill>
                <a:latin typeface="Abadi MT Condensed Extra Bold" panose="020B0306030101010103" pitchFamily="34" charset="77"/>
              </a:rPr>
              <a:t>OpenFLAME</a:t>
            </a:r>
            <a:endParaRPr lang="en-US" b="1" dirty="0">
              <a:solidFill>
                <a:srgbClr val="163F5A"/>
              </a:solidFill>
              <a:latin typeface="Abadi MT Condensed Extra Bold" panose="020B0306030101010103" pitchFamily="34" charset="77"/>
            </a:endParaRPr>
          </a:p>
        </p:txBody>
      </p:sp>
      <p:pic>
        <p:nvPicPr>
          <p:cNvPr id="4" name="PhoneIcon" descr="Smart Phone with solid fill">
            <a:extLst>
              <a:ext uri="{FF2B5EF4-FFF2-40B4-BE49-F238E27FC236}">
                <a16:creationId xmlns:a16="http://schemas.microsoft.com/office/drawing/2014/main" id="{76EF94EA-A1A5-DDFA-29BC-9EE57641B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8313" y="3735432"/>
            <a:ext cx="794939" cy="794939"/>
          </a:xfrm>
          <a:prstGeom prst="rect">
            <a:avLst/>
          </a:prstGeom>
        </p:spPr>
      </p:pic>
      <p:sp>
        <p:nvSpPr>
          <p:cNvPr id="7" name="DiscoveryBox">
            <a:extLst>
              <a:ext uri="{FF2B5EF4-FFF2-40B4-BE49-F238E27FC236}">
                <a16:creationId xmlns:a16="http://schemas.microsoft.com/office/drawing/2014/main" id="{D53B6B7F-1AF3-7BDC-5AE3-FA3C3851B6D2}"/>
              </a:ext>
            </a:extLst>
          </p:cNvPr>
          <p:cNvSpPr/>
          <p:nvPr/>
        </p:nvSpPr>
        <p:spPr>
          <a:xfrm>
            <a:off x="3080670" y="2948013"/>
            <a:ext cx="1942711" cy="324419"/>
          </a:xfrm>
          <a:prstGeom prst="rect">
            <a:avLst/>
          </a:prstGeom>
          <a:solidFill>
            <a:schemeClr val="tx2">
              <a:lumMod val="25000"/>
              <a:lumOff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Discovery</a:t>
            </a:r>
          </a:p>
        </p:txBody>
      </p:sp>
      <p:sp>
        <p:nvSpPr>
          <p:cNvPr id="21" name="SpatialDatabaseBox">
            <a:extLst>
              <a:ext uri="{FF2B5EF4-FFF2-40B4-BE49-F238E27FC236}">
                <a16:creationId xmlns:a16="http://schemas.microsoft.com/office/drawing/2014/main" id="{3366E0D6-4F40-410C-7DBE-2143C2F180D2}"/>
              </a:ext>
            </a:extLst>
          </p:cNvPr>
          <p:cNvSpPr/>
          <p:nvPr/>
        </p:nvSpPr>
        <p:spPr>
          <a:xfrm>
            <a:off x="3077174" y="1656258"/>
            <a:ext cx="1955457" cy="652265"/>
          </a:xfrm>
          <a:prstGeom prst="roundRect">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Spatial database</a:t>
            </a:r>
          </a:p>
        </p:txBody>
      </p:sp>
      <p:cxnSp>
        <p:nvCxnSpPr>
          <p:cNvPr id="22" name="SpatialDatabaseArrow">
            <a:extLst>
              <a:ext uri="{FF2B5EF4-FFF2-40B4-BE49-F238E27FC236}">
                <a16:creationId xmlns:a16="http://schemas.microsoft.com/office/drawing/2014/main" id="{22A0CEF6-3A93-F4BB-AC6C-10C95DAE6B95}"/>
              </a:ext>
            </a:extLst>
          </p:cNvPr>
          <p:cNvCxnSpPr>
            <a:cxnSpLocks/>
            <a:stCxn id="7" idx="0"/>
            <a:endCxn id="21" idx="2"/>
          </p:cNvCxnSpPr>
          <p:nvPr/>
        </p:nvCxnSpPr>
        <p:spPr>
          <a:xfrm flipV="1">
            <a:off x="4052026" y="2308523"/>
            <a:ext cx="2877" cy="639490"/>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79" name="Arrows">
            <a:extLst>
              <a:ext uri="{FF2B5EF4-FFF2-40B4-BE49-F238E27FC236}">
                <a16:creationId xmlns:a16="http://schemas.microsoft.com/office/drawing/2014/main" id="{5568CF92-4557-3181-E3CF-F1AD6AF54EB9}"/>
              </a:ext>
            </a:extLst>
          </p:cNvPr>
          <p:cNvGrpSpPr/>
          <p:nvPr/>
        </p:nvGrpSpPr>
        <p:grpSpPr>
          <a:xfrm>
            <a:off x="5093216" y="2587088"/>
            <a:ext cx="1081463" cy="3046546"/>
            <a:chOff x="5093216" y="2587088"/>
            <a:chExt cx="1081463" cy="3046546"/>
          </a:xfrm>
        </p:grpSpPr>
        <p:cxnSp>
          <p:nvCxnSpPr>
            <p:cNvPr id="32" name="Straight Arrow Connector 31">
              <a:extLst>
                <a:ext uri="{FF2B5EF4-FFF2-40B4-BE49-F238E27FC236}">
                  <a16:creationId xmlns:a16="http://schemas.microsoft.com/office/drawing/2014/main" id="{E456BD2F-3432-9F54-1A84-61D78D53E1E1}"/>
                </a:ext>
              </a:extLst>
            </p:cNvPr>
            <p:cNvCxnSpPr>
              <a:cxnSpLocks/>
              <a:stCxn id="5" idx="3"/>
              <a:endCxn id="24" idx="1"/>
            </p:cNvCxnSpPr>
            <p:nvPr/>
          </p:nvCxnSpPr>
          <p:spPr>
            <a:xfrm>
              <a:off x="5100030" y="3932630"/>
              <a:ext cx="1074649" cy="485482"/>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B417D33-7B37-8931-612B-B1D43611FC46}"/>
                </a:ext>
              </a:extLst>
            </p:cNvPr>
            <p:cNvCxnSpPr>
              <a:cxnSpLocks/>
            </p:cNvCxnSpPr>
            <p:nvPr/>
          </p:nvCxnSpPr>
          <p:spPr>
            <a:xfrm>
              <a:off x="5093216" y="5148152"/>
              <a:ext cx="1081463" cy="485482"/>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67A80A9B-1758-602A-4DE0-6D205E015D66}"/>
                </a:ext>
              </a:extLst>
            </p:cNvPr>
            <p:cNvCxnSpPr>
              <a:cxnSpLocks/>
              <a:endCxn id="13" idx="1"/>
            </p:cNvCxnSpPr>
            <p:nvPr/>
          </p:nvCxnSpPr>
          <p:spPr>
            <a:xfrm flipV="1">
              <a:off x="5100030" y="2587088"/>
              <a:ext cx="1067842" cy="448015"/>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pic>
        <p:nvPicPr>
          <p:cNvPr id="37" name="ClientOpenFlameLogo" descr="A close up of a logo&#10;&#10;AI-generated content may be incorrect.">
            <a:extLst>
              <a:ext uri="{FF2B5EF4-FFF2-40B4-BE49-F238E27FC236}">
                <a16:creationId xmlns:a16="http://schemas.microsoft.com/office/drawing/2014/main" id="{7E2C1C98-4B2D-D7FF-5790-26A353AC115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70746" y="2665545"/>
            <a:ext cx="1192358" cy="407544"/>
          </a:xfrm>
          <a:prstGeom prst="rect">
            <a:avLst/>
          </a:prstGeom>
        </p:spPr>
      </p:pic>
      <p:sp>
        <p:nvSpPr>
          <p:cNvPr id="13" name="CMUBox">
            <a:extLst>
              <a:ext uri="{FF2B5EF4-FFF2-40B4-BE49-F238E27FC236}">
                <a16:creationId xmlns:a16="http://schemas.microsoft.com/office/drawing/2014/main" id="{01C88BD7-5F99-F847-8555-40994A53C0CE}"/>
              </a:ext>
            </a:extLst>
          </p:cNvPr>
          <p:cNvSpPr/>
          <p:nvPr/>
        </p:nvSpPr>
        <p:spPr>
          <a:xfrm>
            <a:off x="6167872" y="1507278"/>
            <a:ext cx="4945601" cy="2159620"/>
          </a:xfrm>
          <a:prstGeom prst="roundRect">
            <a:avLst>
              <a:gd name="adj" fmla="val 5593"/>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38" name="OpenFlameServerLogo" descr="A close up of a logo&#10;&#10;AI-generated content may be incorrect.">
            <a:extLst>
              <a:ext uri="{FF2B5EF4-FFF2-40B4-BE49-F238E27FC236}">
                <a16:creationId xmlns:a16="http://schemas.microsoft.com/office/drawing/2014/main" id="{A7636FB1-8DDA-DBC4-04B5-1277526F913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054101" y="3230228"/>
            <a:ext cx="1080560" cy="369332"/>
          </a:xfrm>
          <a:prstGeom prst="rect">
            <a:avLst/>
          </a:prstGeom>
        </p:spPr>
      </p:pic>
      <p:sp>
        <p:nvSpPr>
          <p:cNvPr id="9" name="CmuMapData">
            <a:extLst>
              <a:ext uri="{FF2B5EF4-FFF2-40B4-BE49-F238E27FC236}">
                <a16:creationId xmlns:a16="http://schemas.microsoft.com/office/drawing/2014/main" id="{B0925C55-C501-E352-EC39-9CD1A36EAF63}"/>
              </a:ext>
            </a:extLst>
          </p:cNvPr>
          <p:cNvSpPr/>
          <p:nvPr/>
        </p:nvSpPr>
        <p:spPr>
          <a:xfrm>
            <a:off x="7785489" y="2429966"/>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14" name="CMUTitles">
            <a:extLst>
              <a:ext uri="{FF2B5EF4-FFF2-40B4-BE49-F238E27FC236}">
                <a16:creationId xmlns:a16="http://schemas.microsoft.com/office/drawing/2014/main" id="{2065A50E-A89F-FB5C-71FF-2D88017423AF}"/>
              </a:ext>
            </a:extLst>
          </p:cNvPr>
          <p:cNvSpPr txBox="1"/>
          <p:nvPr/>
        </p:nvSpPr>
        <p:spPr>
          <a:xfrm>
            <a:off x="7798431" y="1481122"/>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58" name="CMUServices">
            <a:extLst>
              <a:ext uri="{FF2B5EF4-FFF2-40B4-BE49-F238E27FC236}">
                <a16:creationId xmlns:a16="http://schemas.microsoft.com/office/drawing/2014/main" id="{5183FA69-24D0-2F91-89F6-51FEF1A61AF0}"/>
              </a:ext>
            </a:extLst>
          </p:cNvPr>
          <p:cNvGrpSpPr/>
          <p:nvPr/>
        </p:nvGrpSpPr>
        <p:grpSpPr>
          <a:xfrm>
            <a:off x="6264971" y="1905375"/>
            <a:ext cx="1426148" cy="1616100"/>
            <a:chOff x="6264971" y="1905375"/>
            <a:chExt cx="1426148" cy="1616100"/>
          </a:xfrm>
        </p:grpSpPr>
        <p:sp>
          <p:nvSpPr>
            <p:cNvPr id="10" name="Rectangle 9">
              <a:extLst>
                <a:ext uri="{FF2B5EF4-FFF2-40B4-BE49-F238E27FC236}">
                  <a16:creationId xmlns:a16="http://schemas.microsoft.com/office/drawing/2014/main" id="{F05EAD52-7A0B-9AAA-27D1-AA60E859BF04}"/>
                </a:ext>
              </a:extLst>
            </p:cNvPr>
            <p:cNvSpPr/>
            <p:nvPr/>
          </p:nvSpPr>
          <p:spPr>
            <a:xfrm>
              <a:off x="6271780" y="3152143"/>
              <a:ext cx="1416931"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p>
          </p:txBody>
        </p:sp>
        <p:sp>
          <p:nvSpPr>
            <p:cNvPr id="11" name="Rectangle 10">
              <a:extLst>
                <a:ext uri="{FF2B5EF4-FFF2-40B4-BE49-F238E27FC236}">
                  <a16:creationId xmlns:a16="http://schemas.microsoft.com/office/drawing/2014/main" id="{E2492586-2544-17DE-8971-9D7D958A60DF}"/>
                </a:ext>
              </a:extLst>
            </p:cNvPr>
            <p:cNvSpPr/>
            <p:nvPr/>
          </p:nvSpPr>
          <p:spPr>
            <a:xfrm>
              <a:off x="6264971" y="2321112"/>
              <a:ext cx="1422762"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E67C6EA-DC5E-E091-E74A-34C27F4FCCBE}"/>
                </a:ext>
              </a:extLst>
            </p:cNvPr>
            <p:cNvSpPr/>
            <p:nvPr/>
          </p:nvSpPr>
          <p:spPr>
            <a:xfrm>
              <a:off x="6264971" y="2736629"/>
              <a:ext cx="1423739"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80A115B-DE7C-C526-88CD-53C2CCEF24C3}"/>
                </a:ext>
              </a:extLst>
            </p:cNvPr>
            <p:cNvSpPr/>
            <p:nvPr/>
          </p:nvSpPr>
          <p:spPr>
            <a:xfrm>
              <a:off x="6271780" y="1905375"/>
              <a:ext cx="1419339"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grpSp>
      <p:grpSp>
        <p:nvGrpSpPr>
          <p:cNvPr id="3" name="CmuLogo">
            <a:extLst>
              <a:ext uri="{FF2B5EF4-FFF2-40B4-BE49-F238E27FC236}">
                <a16:creationId xmlns:a16="http://schemas.microsoft.com/office/drawing/2014/main" id="{DAA936E7-6235-1121-3C22-49BA6B102CDA}"/>
              </a:ext>
            </a:extLst>
          </p:cNvPr>
          <p:cNvGrpSpPr/>
          <p:nvPr/>
        </p:nvGrpSpPr>
        <p:grpSpPr>
          <a:xfrm>
            <a:off x="9760140" y="2215690"/>
            <a:ext cx="1156086" cy="847629"/>
            <a:chOff x="2713155" y="5654136"/>
            <a:chExt cx="1156086" cy="847629"/>
          </a:xfrm>
        </p:grpSpPr>
        <p:pic>
          <p:nvPicPr>
            <p:cNvPr id="17" name="Picture 2" descr="Wordmarks, Lettermark, Unitmarks - The CMU Brand - Carnegie ...">
              <a:extLst>
                <a:ext uri="{FF2B5EF4-FFF2-40B4-BE49-F238E27FC236}">
                  <a16:creationId xmlns:a16="http://schemas.microsoft.com/office/drawing/2014/main" id="{D295C4AE-86B0-DF50-FDBF-77B74940925B}"/>
                </a:ext>
              </a:extLst>
            </p:cNvPr>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EE0461A-8AC9-585E-CB4C-F7231DD43CD2}"/>
                </a:ext>
              </a:extLst>
            </p:cNvPr>
            <p:cNvSpPr txBox="1"/>
            <p:nvPr/>
          </p:nvSpPr>
          <p:spPr>
            <a:xfrm>
              <a:off x="2713155" y="6163211"/>
              <a:ext cx="1156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CMU Maps</a:t>
              </a:r>
            </a:p>
          </p:txBody>
        </p:sp>
      </p:grpSp>
      <p:sp>
        <p:nvSpPr>
          <p:cNvPr id="24" name="TargetBox">
            <a:extLst>
              <a:ext uri="{FF2B5EF4-FFF2-40B4-BE49-F238E27FC236}">
                <a16:creationId xmlns:a16="http://schemas.microsoft.com/office/drawing/2014/main" id="{B9A8BB0D-2BCE-0021-2306-8BFAB90BE9F2}"/>
              </a:ext>
            </a:extLst>
          </p:cNvPr>
          <p:cNvSpPr/>
          <p:nvPr/>
        </p:nvSpPr>
        <p:spPr>
          <a:xfrm>
            <a:off x="6174679" y="3756638"/>
            <a:ext cx="4938793" cy="1322947"/>
          </a:xfrm>
          <a:prstGeom prst="roundRect">
            <a:avLst>
              <a:gd name="adj" fmla="val 8160"/>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80" name="ClientServices">
            <a:extLst>
              <a:ext uri="{FF2B5EF4-FFF2-40B4-BE49-F238E27FC236}">
                <a16:creationId xmlns:a16="http://schemas.microsoft.com/office/drawing/2014/main" id="{A7741D96-59E4-62FB-E555-33750101AC76}"/>
              </a:ext>
            </a:extLst>
          </p:cNvPr>
          <p:cNvGrpSpPr/>
          <p:nvPr/>
        </p:nvGrpSpPr>
        <p:grpSpPr>
          <a:xfrm>
            <a:off x="3077174" y="3338074"/>
            <a:ext cx="1949689" cy="1662353"/>
            <a:chOff x="3077174" y="3338074"/>
            <a:chExt cx="1949689" cy="1662353"/>
          </a:xfrm>
        </p:grpSpPr>
        <p:sp>
          <p:nvSpPr>
            <p:cNvPr id="6" name="LocalizationClient">
              <a:extLst>
                <a:ext uri="{FF2B5EF4-FFF2-40B4-BE49-F238E27FC236}">
                  <a16:creationId xmlns:a16="http://schemas.microsoft.com/office/drawing/2014/main" id="{3E5272B6-9726-D7CB-616F-A6D476D62AF8}"/>
                </a:ext>
              </a:extLst>
            </p:cNvPr>
            <p:cNvSpPr/>
            <p:nvPr/>
          </p:nvSpPr>
          <p:spPr>
            <a:xfrm>
              <a:off x="3080663" y="3338074"/>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sp>
          <p:nvSpPr>
            <p:cNvPr id="18" name="RoutingClient">
              <a:extLst>
                <a:ext uri="{FF2B5EF4-FFF2-40B4-BE49-F238E27FC236}">
                  <a16:creationId xmlns:a16="http://schemas.microsoft.com/office/drawing/2014/main" id="{0566A146-7022-23C4-22D0-A82940B64D23}"/>
                </a:ext>
              </a:extLst>
            </p:cNvPr>
            <p:cNvSpPr/>
            <p:nvPr/>
          </p:nvSpPr>
          <p:spPr>
            <a:xfrm>
              <a:off x="3080663" y="3770014"/>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p>
          </p:txBody>
        </p:sp>
        <p:sp>
          <p:nvSpPr>
            <p:cNvPr id="19" name="GeocodeClient">
              <a:extLst>
                <a:ext uri="{FF2B5EF4-FFF2-40B4-BE49-F238E27FC236}">
                  <a16:creationId xmlns:a16="http://schemas.microsoft.com/office/drawing/2014/main" id="{C0C41E50-0FCD-7651-9BF1-19D859462740}"/>
                </a:ext>
              </a:extLst>
            </p:cNvPr>
            <p:cNvSpPr/>
            <p:nvPr/>
          </p:nvSpPr>
          <p:spPr>
            <a:xfrm>
              <a:off x="3080663" y="4202294"/>
              <a:ext cx="1946200" cy="3658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p>
          </p:txBody>
        </p:sp>
        <p:sp>
          <p:nvSpPr>
            <p:cNvPr id="20" name="Rectangle 19">
              <a:extLst>
                <a:ext uri="{FF2B5EF4-FFF2-40B4-BE49-F238E27FC236}">
                  <a16:creationId xmlns:a16="http://schemas.microsoft.com/office/drawing/2014/main" id="{A8590BA5-1A76-9F69-6576-26C561CB0625}"/>
                </a:ext>
              </a:extLst>
            </p:cNvPr>
            <p:cNvSpPr/>
            <p:nvPr/>
          </p:nvSpPr>
          <p:spPr>
            <a:xfrm>
              <a:off x="3077174" y="4631095"/>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p>
          </p:txBody>
        </p:sp>
      </p:grpSp>
      <p:sp>
        <p:nvSpPr>
          <p:cNvPr id="25" name="TargetTitle">
            <a:extLst>
              <a:ext uri="{FF2B5EF4-FFF2-40B4-BE49-F238E27FC236}">
                <a16:creationId xmlns:a16="http://schemas.microsoft.com/office/drawing/2014/main" id="{CD0C9D6F-FE69-2C55-E0D5-DBAAA8C20BED}"/>
              </a:ext>
            </a:extLst>
          </p:cNvPr>
          <p:cNvSpPr txBox="1"/>
          <p:nvPr/>
        </p:nvSpPr>
        <p:spPr>
          <a:xfrm>
            <a:off x="7688712" y="3825567"/>
            <a:ext cx="19039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arget-maps.com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59" name="TargetServices">
            <a:extLst>
              <a:ext uri="{FF2B5EF4-FFF2-40B4-BE49-F238E27FC236}">
                <a16:creationId xmlns:a16="http://schemas.microsoft.com/office/drawing/2014/main" id="{449D3915-72F8-C869-1EBC-5F5E0A012AE3}"/>
              </a:ext>
            </a:extLst>
          </p:cNvPr>
          <p:cNvGrpSpPr/>
          <p:nvPr/>
        </p:nvGrpSpPr>
        <p:grpSpPr>
          <a:xfrm>
            <a:off x="6264970" y="4215505"/>
            <a:ext cx="1423453" cy="739416"/>
            <a:chOff x="6264971" y="4215505"/>
            <a:chExt cx="1284630" cy="739416"/>
          </a:xfrm>
        </p:grpSpPr>
        <p:sp>
          <p:nvSpPr>
            <p:cNvPr id="23" name="Rectangle 22">
              <a:extLst>
                <a:ext uri="{FF2B5EF4-FFF2-40B4-BE49-F238E27FC236}">
                  <a16:creationId xmlns:a16="http://schemas.microsoft.com/office/drawing/2014/main" id="{736155EA-576C-D142-E5DD-0656AF84267D}"/>
                </a:ext>
              </a:extLst>
            </p:cNvPr>
            <p:cNvSpPr/>
            <p:nvPr/>
          </p:nvSpPr>
          <p:spPr>
            <a:xfrm>
              <a:off x="6273677" y="4215505"/>
              <a:ext cx="1275924"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13CA0AF2-D325-F847-3195-F904BDDE1211}"/>
                </a:ext>
              </a:extLst>
            </p:cNvPr>
            <p:cNvSpPr/>
            <p:nvPr/>
          </p:nvSpPr>
          <p:spPr>
            <a:xfrm>
              <a:off x="6264971" y="4479833"/>
              <a:ext cx="1281468"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DCE2517D-1577-9546-CF5E-7E8BE979FCBB}"/>
                </a:ext>
              </a:extLst>
            </p:cNvPr>
            <p:cNvSpPr/>
            <p:nvPr/>
          </p:nvSpPr>
          <p:spPr>
            <a:xfrm>
              <a:off x="6264972" y="4744161"/>
              <a:ext cx="1281469"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grpSp>
      <p:grpSp>
        <p:nvGrpSpPr>
          <p:cNvPr id="39" name="TargetLogo">
            <a:extLst>
              <a:ext uri="{FF2B5EF4-FFF2-40B4-BE49-F238E27FC236}">
                <a16:creationId xmlns:a16="http://schemas.microsoft.com/office/drawing/2014/main" id="{7A588713-C5EA-5096-605A-606DB35D17AB}"/>
              </a:ext>
            </a:extLst>
          </p:cNvPr>
          <p:cNvGrpSpPr/>
          <p:nvPr/>
        </p:nvGrpSpPr>
        <p:grpSpPr>
          <a:xfrm>
            <a:off x="9709281" y="3939739"/>
            <a:ext cx="1239763" cy="986087"/>
            <a:chOff x="2659197" y="4466140"/>
            <a:chExt cx="1843722" cy="1466466"/>
          </a:xfrm>
        </p:grpSpPr>
        <p:pic>
          <p:nvPicPr>
            <p:cNvPr id="41" name="Picture 4" descr="Target logos">
              <a:extLst>
                <a:ext uri="{FF2B5EF4-FFF2-40B4-BE49-F238E27FC236}">
                  <a16:creationId xmlns:a16="http://schemas.microsoft.com/office/drawing/2014/main" id="{E091513A-CF18-5FDE-D6F1-93A72C6895A1}"/>
                </a:ext>
              </a:extLst>
            </p:cNvPr>
            <p:cNvPicPr>
              <a:picLocks noChangeAspect="1" noChangeArrowheads="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99568" y="4466140"/>
              <a:ext cx="962982" cy="96298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49C4B760-46C5-B067-C4E9-B0CF43DA91FB}"/>
                </a:ext>
              </a:extLst>
            </p:cNvPr>
            <p:cNvSpPr txBox="1"/>
            <p:nvPr/>
          </p:nvSpPr>
          <p:spPr>
            <a:xfrm>
              <a:off x="2659197" y="5429123"/>
              <a:ext cx="1843722" cy="50348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Target Maps</a:t>
              </a:r>
            </a:p>
          </p:txBody>
        </p:sp>
      </p:grpSp>
      <p:sp>
        <p:nvSpPr>
          <p:cNvPr id="65" name="TargetMapData">
            <a:extLst>
              <a:ext uri="{FF2B5EF4-FFF2-40B4-BE49-F238E27FC236}">
                <a16:creationId xmlns:a16="http://schemas.microsoft.com/office/drawing/2014/main" id="{5A6059DD-EDED-25A3-FCA3-4F980E3DC7AD}"/>
              </a:ext>
            </a:extLst>
          </p:cNvPr>
          <p:cNvSpPr/>
          <p:nvPr/>
        </p:nvSpPr>
        <p:spPr>
          <a:xfrm>
            <a:off x="7792661" y="4356102"/>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66" name="GoogleBox">
            <a:extLst>
              <a:ext uri="{FF2B5EF4-FFF2-40B4-BE49-F238E27FC236}">
                <a16:creationId xmlns:a16="http://schemas.microsoft.com/office/drawing/2014/main" id="{2316ACBD-2D0C-1E05-938D-AA084A31E8DC}"/>
              </a:ext>
            </a:extLst>
          </p:cNvPr>
          <p:cNvSpPr/>
          <p:nvPr/>
        </p:nvSpPr>
        <p:spPr>
          <a:xfrm>
            <a:off x="6167872" y="5189481"/>
            <a:ext cx="4938793" cy="1322947"/>
          </a:xfrm>
          <a:prstGeom prst="roundRect">
            <a:avLst>
              <a:gd name="adj" fmla="val 8160"/>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7" name="GoogleTitle">
            <a:extLst>
              <a:ext uri="{FF2B5EF4-FFF2-40B4-BE49-F238E27FC236}">
                <a16:creationId xmlns:a16="http://schemas.microsoft.com/office/drawing/2014/main" id="{D9E21D48-6BE0-E8A7-C5BC-CBE469AD4209}"/>
              </a:ext>
            </a:extLst>
          </p:cNvPr>
          <p:cNvSpPr txBox="1"/>
          <p:nvPr/>
        </p:nvSpPr>
        <p:spPr>
          <a:xfrm>
            <a:off x="7651641" y="5258410"/>
            <a:ext cx="19644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maps.google.com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68" name="GoogleServices">
            <a:extLst>
              <a:ext uri="{FF2B5EF4-FFF2-40B4-BE49-F238E27FC236}">
                <a16:creationId xmlns:a16="http://schemas.microsoft.com/office/drawing/2014/main" id="{61855541-ACF0-52BD-48DA-864F7CBC4F64}"/>
              </a:ext>
            </a:extLst>
          </p:cNvPr>
          <p:cNvGrpSpPr/>
          <p:nvPr/>
        </p:nvGrpSpPr>
        <p:grpSpPr>
          <a:xfrm>
            <a:off x="6258163" y="5648348"/>
            <a:ext cx="1423453" cy="739416"/>
            <a:chOff x="6264971" y="4215505"/>
            <a:chExt cx="1284630" cy="739416"/>
          </a:xfrm>
        </p:grpSpPr>
        <p:sp>
          <p:nvSpPr>
            <p:cNvPr id="69" name="Rectangle 68">
              <a:extLst>
                <a:ext uri="{FF2B5EF4-FFF2-40B4-BE49-F238E27FC236}">
                  <a16:creationId xmlns:a16="http://schemas.microsoft.com/office/drawing/2014/main" id="{9C98FB6B-4493-F1D1-1437-0E320D99BD42}"/>
                </a:ext>
              </a:extLst>
            </p:cNvPr>
            <p:cNvSpPr/>
            <p:nvPr/>
          </p:nvSpPr>
          <p:spPr>
            <a:xfrm>
              <a:off x="6273677" y="4215505"/>
              <a:ext cx="1275924"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70" name="Rectangle 69">
              <a:extLst>
                <a:ext uri="{FF2B5EF4-FFF2-40B4-BE49-F238E27FC236}">
                  <a16:creationId xmlns:a16="http://schemas.microsoft.com/office/drawing/2014/main" id="{D2E5FE6D-87EC-74B5-B63A-031589847589}"/>
                </a:ext>
              </a:extLst>
            </p:cNvPr>
            <p:cNvSpPr/>
            <p:nvPr/>
          </p:nvSpPr>
          <p:spPr>
            <a:xfrm>
              <a:off x="6264971" y="4479833"/>
              <a:ext cx="1281468"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3383C4C9-9C56-1BC8-1768-52509F0A4BBE}"/>
                </a:ext>
              </a:extLst>
            </p:cNvPr>
            <p:cNvSpPr/>
            <p:nvPr/>
          </p:nvSpPr>
          <p:spPr>
            <a:xfrm>
              <a:off x="6264972" y="4744161"/>
              <a:ext cx="1281469"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grpSp>
      <p:sp>
        <p:nvSpPr>
          <p:cNvPr id="75" name="GoogleMapData">
            <a:extLst>
              <a:ext uri="{FF2B5EF4-FFF2-40B4-BE49-F238E27FC236}">
                <a16:creationId xmlns:a16="http://schemas.microsoft.com/office/drawing/2014/main" id="{F411C86F-E4C7-BCDF-1C38-A9AD7AC77531}"/>
              </a:ext>
            </a:extLst>
          </p:cNvPr>
          <p:cNvSpPr/>
          <p:nvPr/>
        </p:nvSpPr>
        <p:spPr>
          <a:xfrm>
            <a:off x="7785854" y="5788945"/>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grpSp>
        <p:nvGrpSpPr>
          <p:cNvPr id="76" name="GoogleLogo">
            <a:extLst>
              <a:ext uri="{FF2B5EF4-FFF2-40B4-BE49-F238E27FC236}">
                <a16:creationId xmlns:a16="http://schemas.microsoft.com/office/drawing/2014/main" id="{D3C304C2-F28E-42BA-3763-31F8C0562E63}"/>
              </a:ext>
            </a:extLst>
          </p:cNvPr>
          <p:cNvGrpSpPr/>
          <p:nvPr/>
        </p:nvGrpSpPr>
        <p:grpSpPr>
          <a:xfrm>
            <a:off x="9665563" y="5262686"/>
            <a:ext cx="1345240" cy="1067990"/>
            <a:chOff x="5199160" y="4372511"/>
            <a:chExt cx="1948626" cy="1547019"/>
          </a:xfrm>
        </p:grpSpPr>
        <p:pic>
          <p:nvPicPr>
            <p:cNvPr id="77" name="Picture 2">
              <a:extLst>
                <a:ext uri="{FF2B5EF4-FFF2-40B4-BE49-F238E27FC236}">
                  <a16:creationId xmlns:a16="http://schemas.microsoft.com/office/drawing/2014/main" id="{3B69FF49-D215-128B-0DD7-E98FDA0E7F7F}"/>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5696914" y="4372511"/>
              <a:ext cx="1056611" cy="1056611"/>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765519C3-26F1-AE2D-3D3B-A4BEFD51E88D}"/>
                </a:ext>
              </a:extLst>
            </p:cNvPr>
            <p:cNvSpPr txBox="1"/>
            <p:nvPr/>
          </p:nvSpPr>
          <p:spPr>
            <a:xfrm>
              <a:off x="5199160" y="5429123"/>
              <a:ext cx="1948626" cy="4904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Aptos" panose="02110004020202020204"/>
                  <a:ea typeface="+mn-ea"/>
                  <a:cs typeface="+mn-cs"/>
                </a:rPr>
                <a:t>Google Maps</a:t>
              </a:r>
            </a:p>
          </p:txBody>
        </p:sp>
      </p:grpSp>
    </p:spTree>
    <p:extLst>
      <p:ext uri="{BB962C8B-B14F-4D97-AF65-F5344CB8AC3E}">
        <p14:creationId xmlns:p14="http://schemas.microsoft.com/office/powerpoint/2010/main" val="32701457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BF1EC"/>
        </a:solidFill>
        <a:effectLst/>
      </p:bgPr>
    </p:bg>
    <p:spTree>
      <p:nvGrpSpPr>
        <p:cNvPr id="1" name="">
          <a:extLst>
            <a:ext uri="{FF2B5EF4-FFF2-40B4-BE49-F238E27FC236}">
              <a16:creationId xmlns:a16="http://schemas.microsoft.com/office/drawing/2014/main" id="{20485AA1-B411-CFA3-552E-92DAAC2B6101}"/>
            </a:ext>
          </a:extLst>
        </p:cNvPr>
        <p:cNvGrpSpPr/>
        <p:nvPr/>
      </p:nvGrpSpPr>
      <p:grpSpPr>
        <a:xfrm>
          <a:off x="0" y="0"/>
          <a:ext cx="0" cy="0"/>
          <a:chOff x="0" y="0"/>
          <a:chExt cx="0" cy="0"/>
        </a:xfrm>
      </p:grpSpPr>
      <p:sp>
        <p:nvSpPr>
          <p:cNvPr id="5" name="ClientBox">
            <a:extLst>
              <a:ext uri="{FF2B5EF4-FFF2-40B4-BE49-F238E27FC236}">
                <a16:creationId xmlns:a16="http://schemas.microsoft.com/office/drawing/2014/main" id="{47A7C94C-796F-B99B-090A-2748785AE625}"/>
              </a:ext>
            </a:extLst>
          </p:cNvPr>
          <p:cNvSpPr/>
          <p:nvPr/>
        </p:nvSpPr>
        <p:spPr>
          <a:xfrm>
            <a:off x="1780268" y="2477334"/>
            <a:ext cx="3319762" cy="2910592"/>
          </a:xfrm>
          <a:prstGeom prst="roundRect">
            <a:avLst>
              <a:gd name="adj" fmla="val 5946"/>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5620195-D51B-5275-9716-AF603D656504}"/>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Design—Map Servers</a:t>
            </a:r>
          </a:p>
        </p:txBody>
      </p:sp>
      <p:pic>
        <p:nvPicPr>
          <p:cNvPr id="4" name="PhoneIcon" descr="Smart Phone with solid fill">
            <a:extLst>
              <a:ext uri="{FF2B5EF4-FFF2-40B4-BE49-F238E27FC236}">
                <a16:creationId xmlns:a16="http://schemas.microsoft.com/office/drawing/2014/main" id="{58D9692C-F18C-A486-5CDA-BC1315139C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18313" y="3735432"/>
            <a:ext cx="794939" cy="794939"/>
          </a:xfrm>
          <a:prstGeom prst="rect">
            <a:avLst/>
          </a:prstGeom>
        </p:spPr>
      </p:pic>
      <p:sp>
        <p:nvSpPr>
          <p:cNvPr id="7" name="DiscoveryBox">
            <a:extLst>
              <a:ext uri="{FF2B5EF4-FFF2-40B4-BE49-F238E27FC236}">
                <a16:creationId xmlns:a16="http://schemas.microsoft.com/office/drawing/2014/main" id="{E24EB984-3C2B-591D-B5FA-F724E13F3F55}"/>
              </a:ext>
            </a:extLst>
          </p:cNvPr>
          <p:cNvSpPr/>
          <p:nvPr/>
        </p:nvSpPr>
        <p:spPr>
          <a:xfrm>
            <a:off x="3080670" y="2948013"/>
            <a:ext cx="1942711" cy="324419"/>
          </a:xfrm>
          <a:prstGeom prst="rect">
            <a:avLst/>
          </a:prstGeom>
          <a:solidFill>
            <a:schemeClr val="tx2">
              <a:lumMod val="25000"/>
              <a:lumOff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Discovery</a:t>
            </a:r>
          </a:p>
        </p:txBody>
      </p:sp>
      <p:sp>
        <p:nvSpPr>
          <p:cNvPr id="21" name="SpatialDatabaseBox">
            <a:extLst>
              <a:ext uri="{FF2B5EF4-FFF2-40B4-BE49-F238E27FC236}">
                <a16:creationId xmlns:a16="http://schemas.microsoft.com/office/drawing/2014/main" id="{0CF27DB7-5007-EFC5-BEFE-9F312B9358F6}"/>
              </a:ext>
            </a:extLst>
          </p:cNvPr>
          <p:cNvSpPr/>
          <p:nvPr/>
        </p:nvSpPr>
        <p:spPr>
          <a:xfrm>
            <a:off x="3077174" y="1656258"/>
            <a:ext cx="1955457" cy="652265"/>
          </a:xfrm>
          <a:prstGeom prst="roundRect">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Spatial database</a:t>
            </a:r>
          </a:p>
        </p:txBody>
      </p:sp>
      <p:cxnSp>
        <p:nvCxnSpPr>
          <p:cNvPr id="22" name="SpatialDatabaseArrow">
            <a:extLst>
              <a:ext uri="{FF2B5EF4-FFF2-40B4-BE49-F238E27FC236}">
                <a16:creationId xmlns:a16="http://schemas.microsoft.com/office/drawing/2014/main" id="{7EC491DA-8F16-D3C2-DE77-5F2277D3B362}"/>
              </a:ext>
            </a:extLst>
          </p:cNvPr>
          <p:cNvCxnSpPr>
            <a:cxnSpLocks/>
            <a:stCxn id="7" idx="0"/>
            <a:endCxn id="21" idx="2"/>
          </p:cNvCxnSpPr>
          <p:nvPr/>
        </p:nvCxnSpPr>
        <p:spPr>
          <a:xfrm flipV="1">
            <a:off x="4052026" y="2308523"/>
            <a:ext cx="2877" cy="639490"/>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79" name="Arrows">
            <a:extLst>
              <a:ext uri="{FF2B5EF4-FFF2-40B4-BE49-F238E27FC236}">
                <a16:creationId xmlns:a16="http://schemas.microsoft.com/office/drawing/2014/main" id="{EE883CD6-D302-A2BB-27F4-53688B045C27}"/>
              </a:ext>
            </a:extLst>
          </p:cNvPr>
          <p:cNvGrpSpPr/>
          <p:nvPr/>
        </p:nvGrpSpPr>
        <p:grpSpPr>
          <a:xfrm>
            <a:off x="5093216" y="2587088"/>
            <a:ext cx="1081463" cy="3046546"/>
            <a:chOff x="5093216" y="2587088"/>
            <a:chExt cx="1081463" cy="3046546"/>
          </a:xfrm>
        </p:grpSpPr>
        <p:cxnSp>
          <p:nvCxnSpPr>
            <p:cNvPr id="32" name="Straight Arrow Connector 31">
              <a:extLst>
                <a:ext uri="{FF2B5EF4-FFF2-40B4-BE49-F238E27FC236}">
                  <a16:creationId xmlns:a16="http://schemas.microsoft.com/office/drawing/2014/main" id="{3B73D574-5EDF-FA7D-366F-8046C8DE5B9E}"/>
                </a:ext>
              </a:extLst>
            </p:cNvPr>
            <p:cNvCxnSpPr>
              <a:cxnSpLocks/>
              <a:stCxn id="5" idx="3"/>
              <a:endCxn id="24" idx="1"/>
            </p:cNvCxnSpPr>
            <p:nvPr/>
          </p:nvCxnSpPr>
          <p:spPr>
            <a:xfrm>
              <a:off x="5100030" y="3932630"/>
              <a:ext cx="1074649" cy="485482"/>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5740034-ED89-1A8B-14CD-2CCE8C77E71C}"/>
                </a:ext>
              </a:extLst>
            </p:cNvPr>
            <p:cNvCxnSpPr>
              <a:cxnSpLocks/>
            </p:cNvCxnSpPr>
            <p:nvPr/>
          </p:nvCxnSpPr>
          <p:spPr>
            <a:xfrm>
              <a:off x="5093216" y="5148152"/>
              <a:ext cx="1081463" cy="485482"/>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F8E17E5A-B1FB-275A-758C-CD6BD06F8321}"/>
                </a:ext>
              </a:extLst>
            </p:cNvPr>
            <p:cNvCxnSpPr>
              <a:cxnSpLocks/>
              <a:endCxn id="13" idx="1"/>
            </p:cNvCxnSpPr>
            <p:nvPr/>
          </p:nvCxnSpPr>
          <p:spPr>
            <a:xfrm flipV="1">
              <a:off x="5100030" y="2587088"/>
              <a:ext cx="1067842" cy="448015"/>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80" name="ClientServices">
            <a:extLst>
              <a:ext uri="{FF2B5EF4-FFF2-40B4-BE49-F238E27FC236}">
                <a16:creationId xmlns:a16="http://schemas.microsoft.com/office/drawing/2014/main" id="{8F8A0AE4-2488-9855-341D-10F48A8DDEB8}"/>
              </a:ext>
            </a:extLst>
          </p:cNvPr>
          <p:cNvGrpSpPr/>
          <p:nvPr/>
        </p:nvGrpSpPr>
        <p:grpSpPr>
          <a:xfrm>
            <a:off x="3077174" y="3338074"/>
            <a:ext cx="1949689" cy="1662353"/>
            <a:chOff x="3077174" y="3338074"/>
            <a:chExt cx="1949689" cy="1662353"/>
          </a:xfrm>
        </p:grpSpPr>
        <p:sp>
          <p:nvSpPr>
            <p:cNvPr id="6" name="LocalizationClient">
              <a:extLst>
                <a:ext uri="{FF2B5EF4-FFF2-40B4-BE49-F238E27FC236}">
                  <a16:creationId xmlns:a16="http://schemas.microsoft.com/office/drawing/2014/main" id="{CBD6E0F2-7FE6-2898-6FEC-744BAF3619D2}"/>
                </a:ext>
              </a:extLst>
            </p:cNvPr>
            <p:cNvSpPr/>
            <p:nvPr/>
          </p:nvSpPr>
          <p:spPr>
            <a:xfrm>
              <a:off x="3080663" y="3338074"/>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sp>
          <p:nvSpPr>
            <p:cNvPr id="18" name="RoutingClient">
              <a:extLst>
                <a:ext uri="{FF2B5EF4-FFF2-40B4-BE49-F238E27FC236}">
                  <a16:creationId xmlns:a16="http://schemas.microsoft.com/office/drawing/2014/main" id="{DE58637F-2D90-F8A7-05A7-348406AFC8E3}"/>
                </a:ext>
              </a:extLst>
            </p:cNvPr>
            <p:cNvSpPr/>
            <p:nvPr/>
          </p:nvSpPr>
          <p:spPr>
            <a:xfrm>
              <a:off x="3080663" y="3770014"/>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p>
          </p:txBody>
        </p:sp>
        <p:sp>
          <p:nvSpPr>
            <p:cNvPr id="19" name="GeocodeClient">
              <a:extLst>
                <a:ext uri="{FF2B5EF4-FFF2-40B4-BE49-F238E27FC236}">
                  <a16:creationId xmlns:a16="http://schemas.microsoft.com/office/drawing/2014/main" id="{71E3A83F-2975-AD7C-C2CC-890B386A5D7D}"/>
                </a:ext>
              </a:extLst>
            </p:cNvPr>
            <p:cNvSpPr/>
            <p:nvPr/>
          </p:nvSpPr>
          <p:spPr>
            <a:xfrm>
              <a:off x="3080663" y="4202294"/>
              <a:ext cx="1946200" cy="3658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p>
          </p:txBody>
        </p:sp>
        <p:sp>
          <p:nvSpPr>
            <p:cNvPr id="20" name="Rectangle 19">
              <a:extLst>
                <a:ext uri="{FF2B5EF4-FFF2-40B4-BE49-F238E27FC236}">
                  <a16:creationId xmlns:a16="http://schemas.microsoft.com/office/drawing/2014/main" id="{CA7335EE-6F13-4C72-300D-86FA0DAD85DB}"/>
                </a:ext>
              </a:extLst>
            </p:cNvPr>
            <p:cNvSpPr/>
            <p:nvPr/>
          </p:nvSpPr>
          <p:spPr>
            <a:xfrm>
              <a:off x="3077174" y="4631095"/>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p>
          </p:txBody>
        </p:sp>
      </p:grpSp>
      <p:pic>
        <p:nvPicPr>
          <p:cNvPr id="37" name="ClientOpenFlameLogo" descr="A close up of a logo&#10;&#10;AI-generated content may be incorrect.">
            <a:extLst>
              <a:ext uri="{FF2B5EF4-FFF2-40B4-BE49-F238E27FC236}">
                <a16:creationId xmlns:a16="http://schemas.microsoft.com/office/drawing/2014/main" id="{B117BB49-4961-F6FB-F22D-661F080D9FE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870746" y="2665545"/>
            <a:ext cx="1192358" cy="407544"/>
          </a:xfrm>
          <a:prstGeom prst="rect">
            <a:avLst/>
          </a:prstGeom>
        </p:spPr>
      </p:pic>
      <p:sp>
        <p:nvSpPr>
          <p:cNvPr id="8" name="MaskBox">
            <a:extLst>
              <a:ext uri="{FF2B5EF4-FFF2-40B4-BE49-F238E27FC236}">
                <a16:creationId xmlns:a16="http://schemas.microsoft.com/office/drawing/2014/main" id="{41A06E8E-B290-CDD0-D6B6-35D85E7361CF}"/>
              </a:ext>
            </a:extLst>
          </p:cNvPr>
          <p:cNvSpPr/>
          <p:nvPr/>
        </p:nvSpPr>
        <p:spPr>
          <a:xfrm>
            <a:off x="1666886" y="1469035"/>
            <a:ext cx="9686914" cy="5196808"/>
          </a:xfrm>
          <a:prstGeom prst="rect">
            <a:avLst/>
          </a:prstGeom>
          <a:solidFill>
            <a:srgbClr val="FBF1EC">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MUBox">
            <a:extLst>
              <a:ext uri="{FF2B5EF4-FFF2-40B4-BE49-F238E27FC236}">
                <a16:creationId xmlns:a16="http://schemas.microsoft.com/office/drawing/2014/main" id="{71153171-71C5-5177-8984-08CECFB9D834}"/>
              </a:ext>
            </a:extLst>
          </p:cNvPr>
          <p:cNvSpPr/>
          <p:nvPr/>
        </p:nvSpPr>
        <p:spPr>
          <a:xfrm>
            <a:off x="6167872" y="1507278"/>
            <a:ext cx="4945601" cy="2159620"/>
          </a:xfrm>
          <a:prstGeom prst="roundRect">
            <a:avLst>
              <a:gd name="adj" fmla="val 5593"/>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38" name="OpenFlameServerLogo" descr="A close up of a logo&#10;&#10;AI-generated content may be incorrect.">
            <a:extLst>
              <a:ext uri="{FF2B5EF4-FFF2-40B4-BE49-F238E27FC236}">
                <a16:creationId xmlns:a16="http://schemas.microsoft.com/office/drawing/2014/main" id="{688F9AB7-9F14-EBB7-C28D-5F2A9241AA8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054101" y="3230228"/>
            <a:ext cx="1080560" cy="369332"/>
          </a:xfrm>
          <a:prstGeom prst="rect">
            <a:avLst/>
          </a:prstGeom>
        </p:spPr>
      </p:pic>
      <p:sp>
        <p:nvSpPr>
          <p:cNvPr id="9" name="CmuMapData">
            <a:extLst>
              <a:ext uri="{FF2B5EF4-FFF2-40B4-BE49-F238E27FC236}">
                <a16:creationId xmlns:a16="http://schemas.microsoft.com/office/drawing/2014/main" id="{D4093333-532C-3525-D604-41E4C1AC0D13}"/>
              </a:ext>
            </a:extLst>
          </p:cNvPr>
          <p:cNvSpPr/>
          <p:nvPr/>
        </p:nvSpPr>
        <p:spPr>
          <a:xfrm>
            <a:off x="7785489" y="2429966"/>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14" name="CMUTitles">
            <a:extLst>
              <a:ext uri="{FF2B5EF4-FFF2-40B4-BE49-F238E27FC236}">
                <a16:creationId xmlns:a16="http://schemas.microsoft.com/office/drawing/2014/main" id="{F5365B23-981C-BB47-1E5E-2DE2D5028DCA}"/>
              </a:ext>
            </a:extLst>
          </p:cNvPr>
          <p:cNvSpPr txBox="1"/>
          <p:nvPr/>
        </p:nvSpPr>
        <p:spPr>
          <a:xfrm>
            <a:off x="7798431" y="1481122"/>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58" name="CMUServices">
            <a:extLst>
              <a:ext uri="{FF2B5EF4-FFF2-40B4-BE49-F238E27FC236}">
                <a16:creationId xmlns:a16="http://schemas.microsoft.com/office/drawing/2014/main" id="{42D8BF2B-C49B-3A08-DFE9-E7136058C8C6}"/>
              </a:ext>
            </a:extLst>
          </p:cNvPr>
          <p:cNvGrpSpPr/>
          <p:nvPr/>
        </p:nvGrpSpPr>
        <p:grpSpPr>
          <a:xfrm>
            <a:off x="6264971" y="1905375"/>
            <a:ext cx="1426148" cy="1616100"/>
            <a:chOff x="6264971" y="1905375"/>
            <a:chExt cx="1426148" cy="1616100"/>
          </a:xfrm>
        </p:grpSpPr>
        <p:sp>
          <p:nvSpPr>
            <p:cNvPr id="10" name="Rectangle 9">
              <a:extLst>
                <a:ext uri="{FF2B5EF4-FFF2-40B4-BE49-F238E27FC236}">
                  <a16:creationId xmlns:a16="http://schemas.microsoft.com/office/drawing/2014/main" id="{7F79B33B-C1D7-1604-D6EC-AAC65CBE281E}"/>
                </a:ext>
              </a:extLst>
            </p:cNvPr>
            <p:cNvSpPr/>
            <p:nvPr/>
          </p:nvSpPr>
          <p:spPr>
            <a:xfrm>
              <a:off x="6271780" y="3152143"/>
              <a:ext cx="1416931"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p>
          </p:txBody>
        </p:sp>
        <p:sp>
          <p:nvSpPr>
            <p:cNvPr id="11" name="Rectangle 10">
              <a:extLst>
                <a:ext uri="{FF2B5EF4-FFF2-40B4-BE49-F238E27FC236}">
                  <a16:creationId xmlns:a16="http://schemas.microsoft.com/office/drawing/2014/main" id="{A96CCD0D-5FA7-0331-3EDC-916E88229979}"/>
                </a:ext>
              </a:extLst>
            </p:cNvPr>
            <p:cNvSpPr/>
            <p:nvPr/>
          </p:nvSpPr>
          <p:spPr>
            <a:xfrm>
              <a:off x="6264971" y="2321112"/>
              <a:ext cx="1422762"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1858E1A-FD17-6315-CDAE-2F9F8821BA92}"/>
                </a:ext>
              </a:extLst>
            </p:cNvPr>
            <p:cNvSpPr/>
            <p:nvPr/>
          </p:nvSpPr>
          <p:spPr>
            <a:xfrm>
              <a:off x="6264971" y="2736629"/>
              <a:ext cx="1423739"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86CB9642-C16C-32D8-CFC1-CBB69DB25197}"/>
                </a:ext>
              </a:extLst>
            </p:cNvPr>
            <p:cNvSpPr/>
            <p:nvPr/>
          </p:nvSpPr>
          <p:spPr>
            <a:xfrm>
              <a:off x="6271780" y="1905375"/>
              <a:ext cx="1419339"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grpSp>
      <p:grpSp>
        <p:nvGrpSpPr>
          <p:cNvPr id="3" name="CmuLogo">
            <a:extLst>
              <a:ext uri="{FF2B5EF4-FFF2-40B4-BE49-F238E27FC236}">
                <a16:creationId xmlns:a16="http://schemas.microsoft.com/office/drawing/2014/main" id="{5E85CA40-BAFA-B0D5-6DD5-621663C8F873}"/>
              </a:ext>
            </a:extLst>
          </p:cNvPr>
          <p:cNvGrpSpPr/>
          <p:nvPr/>
        </p:nvGrpSpPr>
        <p:grpSpPr>
          <a:xfrm>
            <a:off x="9760140" y="2215690"/>
            <a:ext cx="1156086" cy="847629"/>
            <a:chOff x="2713155" y="5654136"/>
            <a:chExt cx="1156086" cy="847629"/>
          </a:xfrm>
        </p:grpSpPr>
        <p:pic>
          <p:nvPicPr>
            <p:cNvPr id="17" name="Picture 2" descr="Wordmarks, Lettermark, Unitmarks - The CMU Brand - Carnegie ...">
              <a:extLst>
                <a:ext uri="{FF2B5EF4-FFF2-40B4-BE49-F238E27FC236}">
                  <a16:creationId xmlns:a16="http://schemas.microsoft.com/office/drawing/2014/main" id="{4FBA81B7-2B16-5676-F8A5-6A357450388F}"/>
                </a:ext>
              </a:extLst>
            </p:cNvPr>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8E03A08-29A8-04AE-4446-B262986A82B0}"/>
                </a:ext>
              </a:extLst>
            </p:cNvPr>
            <p:cNvSpPr txBox="1"/>
            <p:nvPr/>
          </p:nvSpPr>
          <p:spPr>
            <a:xfrm>
              <a:off x="2713155" y="6163211"/>
              <a:ext cx="1156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CMU Maps</a:t>
              </a:r>
            </a:p>
          </p:txBody>
        </p:sp>
      </p:grpSp>
      <p:sp>
        <p:nvSpPr>
          <p:cNvPr id="24" name="TargetBox">
            <a:extLst>
              <a:ext uri="{FF2B5EF4-FFF2-40B4-BE49-F238E27FC236}">
                <a16:creationId xmlns:a16="http://schemas.microsoft.com/office/drawing/2014/main" id="{3312E6BA-A437-CD93-7DDB-B504601FC8AB}"/>
              </a:ext>
            </a:extLst>
          </p:cNvPr>
          <p:cNvSpPr/>
          <p:nvPr/>
        </p:nvSpPr>
        <p:spPr>
          <a:xfrm>
            <a:off x="6174679" y="3756638"/>
            <a:ext cx="4938793" cy="1322947"/>
          </a:xfrm>
          <a:prstGeom prst="roundRect">
            <a:avLst>
              <a:gd name="adj" fmla="val 8160"/>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5" name="TargetTitle">
            <a:extLst>
              <a:ext uri="{FF2B5EF4-FFF2-40B4-BE49-F238E27FC236}">
                <a16:creationId xmlns:a16="http://schemas.microsoft.com/office/drawing/2014/main" id="{ABCFE6F3-36C3-3B51-37DC-F2F837FE6C3E}"/>
              </a:ext>
            </a:extLst>
          </p:cNvPr>
          <p:cNvSpPr txBox="1"/>
          <p:nvPr/>
        </p:nvSpPr>
        <p:spPr>
          <a:xfrm>
            <a:off x="7688712" y="3825567"/>
            <a:ext cx="19039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arget-maps.com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59" name="TargetServices">
            <a:extLst>
              <a:ext uri="{FF2B5EF4-FFF2-40B4-BE49-F238E27FC236}">
                <a16:creationId xmlns:a16="http://schemas.microsoft.com/office/drawing/2014/main" id="{C4B2029A-448B-F6B0-FB51-12902A88CFC9}"/>
              </a:ext>
            </a:extLst>
          </p:cNvPr>
          <p:cNvGrpSpPr/>
          <p:nvPr/>
        </p:nvGrpSpPr>
        <p:grpSpPr>
          <a:xfrm>
            <a:off x="6264970" y="4215505"/>
            <a:ext cx="1423453" cy="739416"/>
            <a:chOff x="6264971" y="4215505"/>
            <a:chExt cx="1284630" cy="739416"/>
          </a:xfrm>
        </p:grpSpPr>
        <p:sp>
          <p:nvSpPr>
            <p:cNvPr id="23" name="Rectangle 22">
              <a:extLst>
                <a:ext uri="{FF2B5EF4-FFF2-40B4-BE49-F238E27FC236}">
                  <a16:creationId xmlns:a16="http://schemas.microsoft.com/office/drawing/2014/main" id="{678A5051-E45E-AC77-DB21-50768B65F85B}"/>
                </a:ext>
              </a:extLst>
            </p:cNvPr>
            <p:cNvSpPr/>
            <p:nvPr/>
          </p:nvSpPr>
          <p:spPr>
            <a:xfrm>
              <a:off x="6273677" y="4215505"/>
              <a:ext cx="1275924"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150325C2-1FCC-FA10-7B92-03A9821DD889}"/>
                </a:ext>
              </a:extLst>
            </p:cNvPr>
            <p:cNvSpPr/>
            <p:nvPr/>
          </p:nvSpPr>
          <p:spPr>
            <a:xfrm>
              <a:off x="6264971" y="4479833"/>
              <a:ext cx="1281468"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7E0B7B3C-A88F-B3EC-CEF6-31D9455CCC5C}"/>
                </a:ext>
              </a:extLst>
            </p:cNvPr>
            <p:cNvSpPr/>
            <p:nvPr/>
          </p:nvSpPr>
          <p:spPr>
            <a:xfrm>
              <a:off x="6264972" y="4744161"/>
              <a:ext cx="1281469"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grpSp>
      <p:grpSp>
        <p:nvGrpSpPr>
          <p:cNvPr id="39" name="TargetLogo">
            <a:extLst>
              <a:ext uri="{FF2B5EF4-FFF2-40B4-BE49-F238E27FC236}">
                <a16:creationId xmlns:a16="http://schemas.microsoft.com/office/drawing/2014/main" id="{A472A67D-0F6F-E570-038B-8E0317AF4149}"/>
              </a:ext>
            </a:extLst>
          </p:cNvPr>
          <p:cNvGrpSpPr/>
          <p:nvPr/>
        </p:nvGrpSpPr>
        <p:grpSpPr>
          <a:xfrm>
            <a:off x="9709281" y="3939739"/>
            <a:ext cx="1239763" cy="986087"/>
            <a:chOff x="2659197" y="4466140"/>
            <a:chExt cx="1843722" cy="1466466"/>
          </a:xfrm>
        </p:grpSpPr>
        <p:pic>
          <p:nvPicPr>
            <p:cNvPr id="41" name="Picture 4" descr="Target logos">
              <a:extLst>
                <a:ext uri="{FF2B5EF4-FFF2-40B4-BE49-F238E27FC236}">
                  <a16:creationId xmlns:a16="http://schemas.microsoft.com/office/drawing/2014/main" id="{97609F0E-B78C-67B2-FF3C-690073D510F6}"/>
                </a:ext>
              </a:extLst>
            </p:cNvPr>
            <p:cNvPicPr>
              <a:picLocks noChangeAspect="1" noChangeArrowheads="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99568" y="4466140"/>
              <a:ext cx="962982" cy="96298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3B56FF4-2673-7469-FCC2-532A9506DA8E}"/>
                </a:ext>
              </a:extLst>
            </p:cNvPr>
            <p:cNvSpPr txBox="1"/>
            <p:nvPr/>
          </p:nvSpPr>
          <p:spPr>
            <a:xfrm>
              <a:off x="2659197" y="5429123"/>
              <a:ext cx="1843722" cy="50348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Target Maps</a:t>
              </a:r>
            </a:p>
          </p:txBody>
        </p:sp>
      </p:grpSp>
      <p:sp>
        <p:nvSpPr>
          <p:cNvPr id="65" name="TargetMapData">
            <a:extLst>
              <a:ext uri="{FF2B5EF4-FFF2-40B4-BE49-F238E27FC236}">
                <a16:creationId xmlns:a16="http://schemas.microsoft.com/office/drawing/2014/main" id="{380B1A67-1B84-FD63-E725-544C489EFD9B}"/>
              </a:ext>
            </a:extLst>
          </p:cNvPr>
          <p:cNvSpPr/>
          <p:nvPr/>
        </p:nvSpPr>
        <p:spPr>
          <a:xfrm>
            <a:off x="7792661" y="4356102"/>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66" name="GoogleBox">
            <a:extLst>
              <a:ext uri="{FF2B5EF4-FFF2-40B4-BE49-F238E27FC236}">
                <a16:creationId xmlns:a16="http://schemas.microsoft.com/office/drawing/2014/main" id="{A69B7785-F65F-DA6C-28F0-840A99087D88}"/>
              </a:ext>
            </a:extLst>
          </p:cNvPr>
          <p:cNvSpPr/>
          <p:nvPr/>
        </p:nvSpPr>
        <p:spPr>
          <a:xfrm>
            <a:off x="6167872" y="5189481"/>
            <a:ext cx="4938793" cy="1322947"/>
          </a:xfrm>
          <a:prstGeom prst="roundRect">
            <a:avLst>
              <a:gd name="adj" fmla="val 8160"/>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7" name="GoogleTitle">
            <a:extLst>
              <a:ext uri="{FF2B5EF4-FFF2-40B4-BE49-F238E27FC236}">
                <a16:creationId xmlns:a16="http://schemas.microsoft.com/office/drawing/2014/main" id="{E695C52F-565A-81C9-6773-ABAC8817CB8F}"/>
              </a:ext>
            </a:extLst>
          </p:cNvPr>
          <p:cNvSpPr txBox="1"/>
          <p:nvPr/>
        </p:nvSpPr>
        <p:spPr>
          <a:xfrm>
            <a:off x="7651641" y="5258410"/>
            <a:ext cx="19644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maps.google.com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68" name="GoogleServices">
            <a:extLst>
              <a:ext uri="{FF2B5EF4-FFF2-40B4-BE49-F238E27FC236}">
                <a16:creationId xmlns:a16="http://schemas.microsoft.com/office/drawing/2014/main" id="{A8266FFF-4D4A-604D-EFE8-2E341EBB823C}"/>
              </a:ext>
            </a:extLst>
          </p:cNvPr>
          <p:cNvGrpSpPr/>
          <p:nvPr/>
        </p:nvGrpSpPr>
        <p:grpSpPr>
          <a:xfrm>
            <a:off x="6258163" y="5648348"/>
            <a:ext cx="1423453" cy="739416"/>
            <a:chOff x="6264971" y="4215505"/>
            <a:chExt cx="1284630" cy="739416"/>
          </a:xfrm>
        </p:grpSpPr>
        <p:sp>
          <p:nvSpPr>
            <p:cNvPr id="69" name="Rectangle 68">
              <a:extLst>
                <a:ext uri="{FF2B5EF4-FFF2-40B4-BE49-F238E27FC236}">
                  <a16:creationId xmlns:a16="http://schemas.microsoft.com/office/drawing/2014/main" id="{93132E02-4214-FAC1-E150-60A838355E36}"/>
                </a:ext>
              </a:extLst>
            </p:cNvPr>
            <p:cNvSpPr/>
            <p:nvPr/>
          </p:nvSpPr>
          <p:spPr>
            <a:xfrm>
              <a:off x="6273677" y="4215505"/>
              <a:ext cx="1275924"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70" name="Rectangle 69">
              <a:extLst>
                <a:ext uri="{FF2B5EF4-FFF2-40B4-BE49-F238E27FC236}">
                  <a16:creationId xmlns:a16="http://schemas.microsoft.com/office/drawing/2014/main" id="{F2C1567C-A906-0484-2464-031BA22B4AC1}"/>
                </a:ext>
              </a:extLst>
            </p:cNvPr>
            <p:cNvSpPr/>
            <p:nvPr/>
          </p:nvSpPr>
          <p:spPr>
            <a:xfrm>
              <a:off x="6264971" y="4479833"/>
              <a:ext cx="1281468"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1F4030F3-512D-D058-AD6D-28C43CCE53D5}"/>
                </a:ext>
              </a:extLst>
            </p:cNvPr>
            <p:cNvSpPr/>
            <p:nvPr/>
          </p:nvSpPr>
          <p:spPr>
            <a:xfrm>
              <a:off x="6264972" y="4744161"/>
              <a:ext cx="1281469"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grpSp>
      <p:sp>
        <p:nvSpPr>
          <p:cNvPr id="75" name="GoogleMapData">
            <a:extLst>
              <a:ext uri="{FF2B5EF4-FFF2-40B4-BE49-F238E27FC236}">
                <a16:creationId xmlns:a16="http://schemas.microsoft.com/office/drawing/2014/main" id="{F4614B74-3C3B-98B2-0D8C-4B980992B534}"/>
              </a:ext>
            </a:extLst>
          </p:cNvPr>
          <p:cNvSpPr/>
          <p:nvPr/>
        </p:nvSpPr>
        <p:spPr>
          <a:xfrm>
            <a:off x="7785854" y="5788945"/>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grpSp>
        <p:nvGrpSpPr>
          <p:cNvPr id="76" name="GoogleLogo">
            <a:extLst>
              <a:ext uri="{FF2B5EF4-FFF2-40B4-BE49-F238E27FC236}">
                <a16:creationId xmlns:a16="http://schemas.microsoft.com/office/drawing/2014/main" id="{D06469DD-75C9-52D0-AC27-9E2F51B3F0C4}"/>
              </a:ext>
            </a:extLst>
          </p:cNvPr>
          <p:cNvGrpSpPr/>
          <p:nvPr/>
        </p:nvGrpSpPr>
        <p:grpSpPr>
          <a:xfrm>
            <a:off x="9665563" y="5262686"/>
            <a:ext cx="1345240" cy="1067990"/>
            <a:chOff x="5199160" y="4372511"/>
            <a:chExt cx="1948626" cy="1547019"/>
          </a:xfrm>
        </p:grpSpPr>
        <p:pic>
          <p:nvPicPr>
            <p:cNvPr id="77" name="Picture 2">
              <a:extLst>
                <a:ext uri="{FF2B5EF4-FFF2-40B4-BE49-F238E27FC236}">
                  <a16:creationId xmlns:a16="http://schemas.microsoft.com/office/drawing/2014/main" id="{D93A0F33-B30E-A7F4-6FC3-872F3A4A3FA4}"/>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5696914" y="4372511"/>
              <a:ext cx="1056611" cy="1056611"/>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086AD228-BF85-08DB-B7CD-EFAB3EAB3616}"/>
                </a:ext>
              </a:extLst>
            </p:cNvPr>
            <p:cNvSpPr txBox="1"/>
            <p:nvPr/>
          </p:nvSpPr>
          <p:spPr>
            <a:xfrm>
              <a:off x="5199160" y="5429123"/>
              <a:ext cx="1948626" cy="4904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Aptos" panose="02110004020202020204"/>
                  <a:ea typeface="+mn-ea"/>
                  <a:cs typeface="+mn-cs"/>
                </a:rPr>
                <a:t>Google Maps</a:t>
              </a:r>
            </a:p>
          </p:txBody>
        </p:sp>
      </p:grpSp>
      <p:sp>
        <p:nvSpPr>
          <p:cNvPr id="16" name="Rounded Rectangle 15">
            <a:extLst>
              <a:ext uri="{FF2B5EF4-FFF2-40B4-BE49-F238E27FC236}">
                <a16:creationId xmlns:a16="http://schemas.microsoft.com/office/drawing/2014/main" id="{23B25C8A-A262-E5B6-9DA9-38DE5A344342}"/>
              </a:ext>
            </a:extLst>
          </p:cNvPr>
          <p:cNvSpPr/>
          <p:nvPr/>
        </p:nvSpPr>
        <p:spPr>
          <a:xfrm>
            <a:off x="1079153" y="3895844"/>
            <a:ext cx="4916906" cy="2595992"/>
          </a:xfrm>
          <a:prstGeom prst="roundRect">
            <a:avLst>
              <a:gd name="adj" fmla="val 5129"/>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002060"/>
                </a:solidFill>
              </a:rPr>
              <a:t>A </a:t>
            </a:r>
            <a:r>
              <a:rPr lang="en-US" sz="2400" b="1" dirty="0">
                <a:solidFill>
                  <a:srgbClr val="002060"/>
                </a:solidFill>
              </a:rPr>
              <a:t>Map Server </a:t>
            </a:r>
            <a:r>
              <a:rPr lang="en-US" sz="2400" dirty="0">
                <a:solidFill>
                  <a:srgbClr val="002060"/>
                </a:solidFill>
              </a:rPr>
              <a:t>stores map data of a region and provides services on the map. </a:t>
            </a:r>
          </a:p>
          <a:p>
            <a:endParaRPr lang="en-US" sz="2400" dirty="0">
              <a:solidFill>
                <a:srgbClr val="002060"/>
              </a:solidFill>
            </a:endParaRPr>
          </a:p>
          <a:p>
            <a:r>
              <a:rPr lang="en-US" sz="2400" dirty="0">
                <a:solidFill>
                  <a:srgbClr val="002060"/>
                </a:solidFill>
              </a:rPr>
              <a:t>It is maintained by independent organizations.</a:t>
            </a:r>
          </a:p>
        </p:txBody>
      </p:sp>
    </p:spTree>
    <p:extLst>
      <p:ext uri="{BB962C8B-B14F-4D97-AF65-F5344CB8AC3E}">
        <p14:creationId xmlns:p14="http://schemas.microsoft.com/office/powerpoint/2010/main" val="252894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2009D837-9CFE-85CC-E65C-9CB560A3CB69}"/>
            </a:ext>
          </a:extLst>
        </p:cNvPr>
        <p:cNvGrpSpPr/>
        <p:nvPr/>
      </p:nvGrpSpPr>
      <p:grpSpPr>
        <a:xfrm>
          <a:off x="0" y="0"/>
          <a:ext cx="0" cy="0"/>
          <a:chOff x="0" y="0"/>
          <a:chExt cx="0" cy="0"/>
        </a:xfrm>
      </p:grpSpPr>
      <p:sp>
        <p:nvSpPr>
          <p:cNvPr id="5" name="ClientBox">
            <a:extLst>
              <a:ext uri="{FF2B5EF4-FFF2-40B4-BE49-F238E27FC236}">
                <a16:creationId xmlns:a16="http://schemas.microsoft.com/office/drawing/2014/main" id="{D7207339-F098-16A1-0795-B5314B148E89}"/>
              </a:ext>
            </a:extLst>
          </p:cNvPr>
          <p:cNvSpPr/>
          <p:nvPr/>
        </p:nvSpPr>
        <p:spPr>
          <a:xfrm>
            <a:off x="1780268" y="2477334"/>
            <a:ext cx="3319762" cy="2910592"/>
          </a:xfrm>
          <a:prstGeom prst="roundRect">
            <a:avLst>
              <a:gd name="adj" fmla="val 5946"/>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53A09BE-5A7B-72C3-BEB7-999CD9FC70BC}"/>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Design—Map Discovery</a:t>
            </a:r>
          </a:p>
        </p:txBody>
      </p:sp>
      <p:pic>
        <p:nvPicPr>
          <p:cNvPr id="4" name="PhoneIcon" descr="Smart Phone with solid fill">
            <a:extLst>
              <a:ext uri="{FF2B5EF4-FFF2-40B4-BE49-F238E27FC236}">
                <a16:creationId xmlns:a16="http://schemas.microsoft.com/office/drawing/2014/main" id="{5BC7A145-541B-5FE8-2566-0D6E1C95E6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8313" y="3735432"/>
            <a:ext cx="794939" cy="794939"/>
          </a:xfrm>
          <a:prstGeom prst="rect">
            <a:avLst/>
          </a:prstGeom>
        </p:spPr>
      </p:pic>
      <p:grpSp>
        <p:nvGrpSpPr>
          <p:cNvPr id="79" name="Arrows">
            <a:extLst>
              <a:ext uri="{FF2B5EF4-FFF2-40B4-BE49-F238E27FC236}">
                <a16:creationId xmlns:a16="http://schemas.microsoft.com/office/drawing/2014/main" id="{9F1E059D-639F-6A2E-A18F-E18781CF5909}"/>
              </a:ext>
            </a:extLst>
          </p:cNvPr>
          <p:cNvGrpSpPr/>
          <p:nvPr/>
        </p:nvGrpSpPr>
        <p:grpSpPr>
          <a:xfrm>
            <a:off x="5093216" y="2587088"/>
            <a:ext cx="1081463" cy="3046546"/>
            <a:chOff x="5093216" y="2587088"/>
            <a:chExt cx="1081463" cy="3046546"/>
          </a:xfrm>
        </p:grpSpPr>
        <p:cxnSp>
          <p:nvCxnSpPr>
            <p:cNvPr id="32" name="Straight Arrow Connector 31">
              <a:extLst>
                <a:ext uri="{FF2B5EF4-FFF2-40B4-BE49-F238E27FC236}">
                  <a16:creationId xmlns:a16="http://schemas.microsoft.com/office/drawing/2014/main" id="{D02EEBD4-660B-94E7-B27F-1C34E8CC1AEF}"/>
                </a:ext>
              </a:extLst>
            </p:cNvPr>
            <p:cNvCxnSpPr>
              <a:cxnSpLocks/>
              <a:stCxn id="5" idx="3"/>
              <a:endCxn id="24" idx="1"/>
            </p:cNvCxnSpPr>
            <p:nvPr/>
          </p:nvCxnSpPr>
          <p:spPr>
            <a:xfrm>
              <a:off x="5100030" y="3932630"/>
              <a:ext cx="1074649" cy="485482"/>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FB1A771-B898-E33D-920D-B87591189776}"/>
                </a:ext>
              </a:extLst>
            </p:cNvPr>
            <p:cNvCxnSpPr>
              <a:cxnSpLocks/>
            </p:cNvCxnSpPr>
            <p:nvPr/>
          </p:nvCxnSpPr>
          <p:spPr>
            <a:xfrm>
              <a:off x="5093216" y="5148152"/>
              <a:ext cx="1081463" cy="485482"/>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1DB3736-B906-0CF9-29CB-C5904AA101B0}"/>
                </a:ext>
              </a:extLst>
            </p:cNvPr>
            <p:cNvCxnSpPr>
              <a:cxnSpLocks/>
              <a:endCxn id="13" idx="1"/>
            </p:cNvCxnSpPr>
            <p:nvPr/>
          </p:nvCxnSpPr>
          <p:spPr>
            <a:xfrm flipV="1">
              <a:off x="5100030" y="2587088"/>
              <a:ext cx="1067842" cy="448015"/>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80" name="ClientServices">
            <a:extLst>
              <a:ext uri="{FF2B5EF4-FFF2-40B4-BE49-F238E27FC236}">
                <a16:creationId xmlns:a16="http://schemas.microsoft.com/office/drawing/2014/main" id="{03C77A81-C9BB-3944-C7A3-EED4F2CE7900}"/>
              </a:ext>
            </a:extLst>
          </p:cNvPr>
          <p:cNvGrpSpPr/>
          <p:nvPr/>
        </p:nvGrpSpPr>
        <p:grpSpPr>
          <a:xfrm>
            <a:off x="3077174" y="3338074"/>
            <a:ext cx="1949689" cy="1662353"/>
            <a:chOff x="3077174" y="3338074"/>
            <a:chExt cx="1949689" cy="1662353"/>
          </a:xfrm>
        </p:grpSpPr>
        <p:sp>
          <p:nvSpPr>
            <p:cNvPr id="6" name="LocalizationClient">
              <a:extLst>
                <a:ext uri="{FF2B5EF4-FFF2-40B4-BE49-F238E27FC236}">
                  <a16:creationId xmlns:a16="http://schemas.microsoft.com/office/drawing/2014/main" id="{84A3D9A8-96EA-472E-0D72-5A3CCC3567AB}"/>
                </a:ext>
              </a:extLst>
            </p:cNvPr>
            <p:cNvSpPr/>
            <p:nvPr/>
          </p:nvSpPr>
          <p:spPr>
            <a:xfrm>
              <a:off x="3080663" y="3338074"/>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sp>
          <p:nvSpPr>
            <p:cNvPr id="18" name="RoutingClient">
              <a:extLst>
                <a:ext uri="{FF2B5EF4-FFF2-40B4-BE49-F238E27FC236}">
                  <a16:creationId xmlns:a16="http://schemas.microsoft.com/office/drawing/2014/main" id="{89EBE9EA-3869-C133-49C3-242DE30634D2}"/>
                </a:ext>
              </a:extLst>
            </p:cNvPr>
            <p:cNvSpPr/>
            <p:nvPr/>
          </p:nvSpPr>
          <p:spPr>
            <a:xfrm>
              <a:off x="3080663" y="3770014"/>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p>
          </p:txBody>
        </p:sp>
        <p:sp>
          <p:nvSpPr>
            <p:cNvPr id="19" name="GeocodeClient">
              <a:extLst>
                <a:ext uri="{FF2B5EF4-FFF2-40B4-BE49-F238E27FC236}">
                  <a16:creationId xmlns:a16="http://schemas.microsoft.com/office/drawing/2014/main" id="{39291778-A290-8D5D-F8AE-62FCCF98EEBF}"/>
                </a:ext>
              </a:extLst>
            </p:cNvPr>
            <p:cNvSpPr/>
            <p:nvPr/>
          </p:nvSpPr>
          <p:spPr>
            <a:xfrm>
              <a:off x="3080663" y="4202294"/>
              <a:ext cx="1946200" cy="3658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p>
          </p:txBody>
        </p:sp>
        <p:sp>
          <p:nvSpPr>
            <p:cNvPr id="20" name="Rectangle 19">
              <a:extLst>
                <a:ext uri="{FF2B5EF4-FFF2-40B4-BE49-F238E27FC236}">
                  <a16:creationId xmlns:a16="http://schemas.microsoft.com/office/drawing/2014/main" id="{DA3162F3-21E7-C46B-EFDA-6D9E77263CA0}"/>
                </a:ext>
              </a:extLst>
            </p:cNvPr>
            <p:cNvSpPr/>
            <p:nvPr/>
          </p:nvSpPr>
          <p:spPr>
            <a:xfrm>
              <a:off x="3077174" y="4631095"/>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p>
          </p:txBody>
        </p:sp>
      </p:grpSp>
      <p:pic>
        <p:nvPicPr>
          <p:cNvPr id="37" name="ClientOpenFlameLogo" descr="A close up of a logo&#10;&#10;AI-generated content may be incorrect.">
            <a:extLst>
              <a:ext uri="{FF2B5EF4-FFF2-40B4-BE49-F238E27FC236}">
                <a16:creationId xmlns:a16="http://schemas.microsoft.com/office/drawing/2014/main" id="{D318A677-53C5-0020-4EDE-A7D4EAD4497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70746" y="2665545"/>
            <a:ext cx="1192358" cy="407544"/>
          </a:xfrm>
          <a:prstGeom prst="rect">
            <a:avLst/>
          </a:prstGeom>
        </p:spPr>
      </p:pic>
      <p:sp>
        <p:nvSpPr>
          <p:cNvPr id="13" name="CMUBox">
            <a:extLst>
              <a:ext uri="{FF2B5EF4-FFF2-40B4-BE49-F238E27FC236}">
                <a16:creationId xmlns:a16="http://schemas.microsoft.com/office/drawing/2014/main" id="{C6DB9E71-1912-6870-FDE5-943217F954FC}"/>
              </a:ext>
            </a:extLst>
          </p:cNvPr>
          <p:cNvSpPr/>
          <p:nvPr/>
        </p:nvSpPr>
        <p:spPr>
          <a:xfrm>
            <a:off x="6167872" y="1507278"/>
            <a:ext cx="4945601" cy="2159620"/>
          </a:xfrm>
          <a:prstGeom prst="roundRect">
            <a:avLst>
              <a:gd name="adj" fmla="val 5593"/>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38" name="OpenFlameServerLogo" descr="A close up of a logo&#10;&#10;AI-generated content may be incorrect.">
            <a:extLst>
              <a:ext uri="{FF2B5EF4-FFF2-40B4-BE49-F238E27FC236}">
                <a16:creationId xmlns:a16="http://schemas.microsoft.com/office/drawing/2014/main" id="{E3758074-5F75-DC35-E916-9E086BB12DE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054101" y="3230228"/>
            <a:ext cx="1080560" cy="369332"/>
          </a:xfrm>
          <a:prstGeom prst="rect">
            <a:avLst/>
          </a:prstGeom>
        </p:spPr>
      </p:pic>
      <p:sp>
        <p:nvSpPr>
          <p:cNvPr id="9" name="CmuMapData">
            <a:extLst>
              <a:ext uri="{FF2B5EF4-FFF2-40B4-BE49-F238E27FC236}">
                <a16:creationId xmlns:a16="http://schemas.microsoft.com/office/drawing/2014/main" id="{4291EEFE-3A37-D366-2626-B815ECBB2ADC}"/>
              </a:ext>
            </a:extLst>
          </p:cNvPr>
          <p:cNvSpPr/>
          <p:nvPr/>
        </p:nvSpPr>
        <p:spPr>
          <a:xfrm>
            <a:off x="7785489" y="2429966"/>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14" name="CMUTitles">
            <a:extLst>
              <a:ext uri="{FF2B5EF4-FFF2-40B4-BE49-F238E27FC236}">
                <a16:creationId xmlns:a16="http://schemas.microsoft.com/office/drawing/2014/main" id="{4D931788-EEE0-365C-CA94-0362D0E51B50}"/>
              </a:ext>
            </a:extLst>
          </p:cNvPr>
          <p:cNvSpPr txBox="1"/>
          <p:nvPr/>
        </p:nvSpPr>
        <p:spPr>
          <a:xfrm>
            <a:off x="7798431" y="1481122"/>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58" name="CMUServices">
            <a:extLst>
              <a:ext uri="{FF2B5EF4-FFF2-40B4-BE49-F238E27FC236}">
                <a16:creationId xmlns:a16="http://schemas.microsoft.com/office/drawing/2014/main" id="{1F3B6162-1306-2050-FF9B-50EA0A573F49}"/>
              </a:ext>
            </a:extLst>
          </p:cNvPr>
          <p:cNvGrpSpPr/>
          <p:nvPr/>
        </p:nvGrpSpPr>
        <p:grpSpPr>
          <a:xfrm>
            <a:off x="6264971" y="1905375"/>
            <a:ext cx="1426148" cy="1616100"/>
            <a:chOff x="6264971" y="1905375"/>
            <a:chExt cx="1426148" cy="1616100"/>
          </a:xfrm>
        </p:grpSpPr>
        <p:sp>
          <p:nvSpPr>
            <p:cNvPr id="10" name="Rectangle 9">
              <a:extLst>
                <a:ext uri="{FF2B5EF4-FFF2-40B4-BE49-F238E27FC236}">
                  <a16:creationId xmlns:a16="http://schemas.microsoft.com/office/drawing/2014/main" id="{357BE66F-5163-3342-6DB8-09A73610E549}"/>
                </a:ext>
              </a:extLst>
            </p:cNvPr>
            <p:cNvSpPr/>
            <p:nvPr/>
          </p:nvSpPr>
          <p:spPr>
            <a:xfrm>
              <a:off x="6271780" y="3152143"/>
              <a:ext cx="1416931"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p>
          </p:txBody>
        </p:sp>
        <p:sp>
          <p:nvSpPr>
            <p:cNvPr id="11" name="Rectangle 10">
              <a:extLst>
                <a:ext uri="{FF2B5EF4-FFF2-40B4-BE49-F238E27FC236}">
                  <a16:creationId xmlns:a16="http://schemas.microsoft.com/office/drawing/2014/main" id="{997B9202-2168-FF13-ECFF-A587865D70EB}"/>
                </a:ext>
              </a:extLst>
            </p:cNvPr>
            <p:cNvSpPr/>
            <p:nvPr/>
          </p:nvSpPr>
          <p:spPr>
            <a:xfrm>
              <a:off x="6264971" y="2321112"/>
              <a:ext cx="1422762"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E409588B-1142-8167-D2F7-F9744F8B3BEE}"/>
                </a:ext>
              </a:extLst>
            </p:cNvPr>
            <p:cNvSpPr/>
            <p:nvPr/>
          </p:nvSpPr>
          <p:spPr>
            <a:xfrm>
              <a:off x="6264971" y="2736629"/>
              <a:ext cx="1423739"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17AA3F51-9E14-32CD-DB89-13AD0C8FA68F}"/>
                </a:ext>
              </a:extLst>
            </p:cNvPr>
            <p:cNvSpPr/>
            <p:nvPr/>
          </p:nvSpPr>
          <p:spPr>
            <a:xfrm>
              <a:off x="6271780" y="1905375"/>
              <a:ext cx="1419339"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grpSp>
      <p:grpSp>
        <p:nvGrpSpPr>
          <p:cNvPr id="3" name="CmuLogo">
            <a:extLst>
              <a:ext uri="{FF2B5EF4-FFF2-40B4-BE49-F238E27FC236}">
                <a16:creationId xmlns:a16="http://schemas.microsoft.com/office/drawing/2014/main" id="{7E1B5530-FDA1-5989-9E70-2497D888FFD0}"/>
              </a:ext>
            </a:extLst>
          </p:cNvPr>
          <p:cNvGrpSpPr/>
          <p:nvPr/>
        </p:nvGrpSpPr>
        <p:grpSpPr>
          <a:xfrm>
            <a:off x="9760140" y="2215690"/>
            <a:ext cx="1156086" cy="847629"/>
            <a:chOff x="2713155" y="5654136"/>
            <a:chExt cx="1156086" cy="847629"/>
          </a:xfrm>
        </p:grpSpPr>
        <p:pic>
          <p:nvPicPr>
            <p:cNvPr id="17" name="Picture 2" descr="Wordmarks, Lettermark, Unitmarks - The CMU Brand - Carnegie ...">
              <a:extLst>
                <a:ext uri="{FF2B5EF4-FFF2-40B4-BE49-F238E27FC236}">
                  <a16:creationId xmlns:a16="http://schemas.microsoft.com/office/drawing/2014/main" id="{4C5AF2C6-D735-5877-A0C9-A06AA504373B}"/>
                </a:ext>
              </a:extLst>
            </p:cNvPr>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33548B6-22B5-19D9-DE08-87CB4D31241A}"/>
                </a:ext>
              </a:extLst>
            </p:cNvPr>
            <p:cNvSpPr txBox="1"/>
            <p:nvPr/>
          </p:nvSpPr>
          <p:spPr>
            <a:xfrm>
              <a:off x="2713155" y="6163211"/>
              <a:ext cx="1156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CMU Maps</a:t>
              </a:r>
            </a:p>
          </p:txBody>
        </p:sp>
      </p:grpSp>
      <p:sp>
        <p:nvSpPr>
          <p:cNvPr id="24" name="TargetBox">
            <a:extLst>
              <a:ext uri="{FF2B5EF4-FFF2-40B4-BE49-F238E27FC236}">
                <a16:creationId xmlns:a16="http://schemas.microsoft.com/office/drawing/2014/main" id="{C1336CEE-9C14-472C-76D4-9FE20E8F6F4C}"/>
              </a:ext>
            </a:extLst>
          </p:cNvPr>
          <p:cNvSpPr/>
          <p:nvPr/>
        </p:nvSpPr>
        <p:spPr>
          <a:xfrm>
            <a:off x="6174679" y="3756638"/>
            <a:ext cx="4938793" cy="1322947"/>
          </a:xfrm>
          <a:prstGeom prst="roundRect">
            <a:avLst>
              <a:gd name="adj" fmla="val 8160"/>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5" name="TargetTitle">
            <a:extLst>
              <a:ext uri="{FF2B5EF4-FFF2-40B4-BE49-F238E27FC236}">
                <a16:creationId xmlns:a16="http://schemas.microsoft.com/office/drawing/2014/main" id="{0A68D064-D093-46FD-C270-079EBEA28926}"/>
              </a:ext>
            </a:extLst>
          </p:cNvPr>
          <p:cNvSpPr txBox="1"/>
          <p:nvPr/>
        </p:nvSpPr>
        <p:spPr>
          <a:xfrm>
            <a:off x="7688712" y="3825567"/>
            <a:ext cx="19039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arget-maps.com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59" name="TargetServices">
            <a:extLst>
              <a:ext uri="{FF2B5EF4-FFF2-40B4-BE49-F238E27FC236}">
                <a16:creationId xmlns:a16="http://schemas.microsoft.com/office/drawing/2014/main" id="{61056A11-D002-7D14-67AA-E11A1FEDEA74}"/>
              </a:ext>
            </a:extLst>
          </p:cNvPr>
          <p:cNvGrpSpPr/>
          <p:nvPr/>
        </p:nvGrpSpPr>
        <p:grpSpPr>
          <a:xfrm>
            <a:off x="6264970" y="4215505"/>
            <a:ext cx="1423453" cy="739416"/>
            <a:chOff x="6264971" y="4215505"/>
            <a:chExt cx="1284630" cy="739416"/>
          </a:xfrm>
        </p:grpSpPr>
        <p:sp>
          <p:nvSpPr>
            <p:cNvPr id="23" name="Rectangle 22">
              <a:extLst>
                <a:ext uri="{FF2B5EF4-FFF2-40B4-BE49-F238E27FC236}">
                  <a16:creationId xmlns:a16="http://schemas.microsoft.com/office/drawing/2014/main" id="{5BD75B29-323A-C44C-1DB8-ADE5AEA34024}"/>
                </a:ext>
              </a:extLst>
            </p:cNvPr>
            <p:cNvSpPr/>
            <p:nvPr/>
          </p:nvSpPr>
          <p:spPr>
            <a:xfrm>
              <a:off x="6273677" y="4215505"/>
              <a:ext cx="1275924"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ACA82705-0D21-41E0-CD07-C2917B7A6132}"/>
                </a:ext>
              </a:extLst>
            </p:cNvPr>
            <p:cNvSpPr/>
            <p:nvPr/>
          </p:nvSpPr>
          <p:spPr>
            <a:xfrm>
              <a:off x="6264971" y="4479833"/>
              <a:ext cx="1281468"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487A8948-11B6-8DA0-8019-B6C1370F599C}"/>
                </a:ext>
              </a:extLst>
            </p:cNvPr>
            <p:cNvSpPr/>
            <p:nvPr/>
          </p:nvSpPr>
          <p:spPr>
            <a:xfrm>
              <a:off x="6264972" y="4744161"/>
              <a:ext cx="1281469"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grpSp>
      <p:grpSp>
        <p:nvGrpSpPr>
          <p:cNvPr id="39" name="TargetLogo">
            <a:extLst>
              <a:ext uri="{FF2B5EF4-FFF2-40B4-BE49-F238E27FC236}">
                <a16:creationId xmlns:a16="http://schemas.microsoft.com/office/drawing/2014/main" id="{66E93FFC-68D0-2972-5706-72A5E21DF618}"/>
              </a:ext>
            </a:extLst>
          </p:cNvPr>
          <p:cNvGrpSpPr/>
          <p:nvPr/>
        </p:nvGrpSpPr>
        <p:grpSpPr>
          <a:xfrm>
            <a:off x="9709281" y="3939739"/>
            <a:ext cx="1239763" cy="986087"/>
            <a:chOff x="2659197" y="4466140"/>
            <a:chExt cx="1843722" cy="1466466"/>
          </a:xfrm>
        </p:grpSpPr>
        <p:pic>
          <p:nvPicPr>
            <p:cNvPr id="41" name="Picture 4" descr="Target logos">
              <a:extLst>
                <a:ext uri="{FF2B5EF4-FFF2-40B4-BE49-F238E27FC236}">
                  <a16:creationId xmlns:a16="http://schemas.microsoft.com/office/drawing/2014/main" id="{1D9C0071-9EF5-3EAE-8CC1-70265DED5C5F}"/>
                </a:ext>
              </a:extLst>
            </p:cNvPr>
            <p:cNvPicPr>
              <a:picLocks noChangeAspect="1" noChangeArrowheads="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99568" y="4466140"/>
              <a:ext cx="962982" cy="96298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86492BCD-D0F7-9240-9D43-F2FACF370A0C}"/>
                </a:ext>
              </a:extLst>
            </p:cNvPr>
            <p:cNvSpPr txBox="1"/>
            <p:nvPr/>
          </p:nvSpPr>
          <p:spPr>
            <a:xfrm>
              <a:off x="2659197" y="5429123"/>
              <a:ext cx="1843722" cy="50348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Target Maps</a:t>
              </a:r>
            </a:p>
          </p:txBody>
        </p:sp>
      </p:grpSp>
      <p:sp>
        <p:nvSpPr>
          <p:cNvPr id="65" name="TargetMapData">
            <a:extLst>
              <a:ext uri="{FF2B5EF4-FFF2-40B4-BE49-F238E27FC236}">
                <a16:creationId xmlns:a16="http://schemas.microsoft.com/office/drawing/2014/main" id="{2428CAD4-6617-B3A5-7150-3AEC2CC98FA7}"/>
              </a:ext>
            </a:extLst>
          </p:cNvPr>
          <p:cNvSpPr/>
          <p:nvPr/>
        </p:nvSpPr>
        <p:spPr>
          <a:xfrm>
            <a:off x="7792661" y="4356102"/>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66" name="GoogleBox">
            <a:extLst>
              <a:ext uri="{FF2B5EF4-FFF2-40B4-BE49-F238E27FC236}">
                <a16:creationId xmlns:a16="http://schemas.microsoft.com/office/drawing/2014/main" id="{1ACAE68F-C715-CDF1-1D53-070F85D09488}"/>
              </a:ext>
            </a:extLst>
          </p:cNvPr>
          <p:cNvSpPr/>
          <p:nvPr/>
        </p:nvSpPr>
        <p:spPr>
          <a:xfrm>
            <a:off x="6167872" y="5189481"/>
            <a:ext cx="4938793" cy="1322947"/>
          </a:xfrm>
          <a:prstGeom prst="roundRect">
            <a:avLst>
              <a:gd name="adj" fmla="val 8160"/>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7" name="GoogleTitle">
            <a:extLst>
              <a:ext uri="{FF2B5EF4-FFF2-40B4-BE49-F238E27FC236}">
                <a16:creationId xmlns:a16="http://schemas.microsoft.com/office/drawing/2014/main" id="{7E658B62-C60E-66B0-3B6E-A1FB3C48E2BD}"/>
              </a:ext>
            </a:extLst>
          </p:cNvPr>
          <p:cNvSpPr txBox="1"/>
          <p:nvPr/>
        </p:nvSpPr>
        <p:spPr>
          <a:xfrm>
            <a:off x="7651641" y="5258410"/>
            <a:ext cx="19644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maps.google.com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68" name="GoogleServices">
            <a:extLst>
              <a:ext uri="{FF2B5EF4-FFF2-40B4-BE49-F238E27FC236}">
                <a16:creationId xmlns:a16="http://schemas.microsoft.com/office/drawing/2014/main" id="{D15EBBF5-971E-F9C0-0194-B0202DA07B27}"/>
              </a:ext>
            </a:extLst>
          </p:cNvPr>
          <p:cNvGrpSpPr/>
          <p:nvPr/>
        </p:nvGrpSpPr>
        <p:grpSpPr>
          <a:xfrm>
            <a:off x="6258163" y="5648348"/>
            <a:ext cx="1423453" cy="739416"/>
            <a:chOff x="6264971" y="4215505"/>
            <a:chExt cx="1284630" cy="739416"/>
          </a:xfrm>
        </p:grpSpPr>
        <p:sp>
          <p:nvSpPr>
            <p:cNvPr id="69" name="Rectangle 68">
              <a:extLst>
                <a:ext uri="{FF2B5EF4-FFF2-40B4-BE49-F238E27FC236}">
                  <a16:creationId xmlns:a16="http://schemas.microsoft.com/office/drawing/2014/main" id="{DED2BFEB-7953-2627-CB29-04D511A7A194}"/>
                </a:ext>
              </a:extLst>
            </p:cNvPr>
            <p:cNvSpPr/>
            <p:nvPr/>
          </p:nvSpPr>
          <p:spPr>
            <a:xfrm>
              <a:off x="6273677" y="4215505"/>
              <a:ext cx="1275924"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70" name="Rectangle 69">
              <a:extLst>
                <a:ext uri="{FF2B5EF4-FFF2-40B4-BE49-F238E27FC236}">
                  <a16:creationId xmlns:a16="http://schemas.microsoft.com/office/drawing/2014/main" id="{44D168D1-58F3-327C-12A2-02335A715761}"/>
                </a:ext>
              </a:extLst>
            </p:cNvPr>
            <p:cNvSpPr/>
            <p:nvPr/>
          </p:nvSpPr>
          <p:spPr>
            <a:xfrm>
              <a:off x="6264971" y="4479833"/>
              <a:ext cx="1281468"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2C36027D-0A1F-D0C1-2392-B8CCCF6CBE51}"/>
                </a:ext>
              </a:extLst>
            </p:cNvPr>
            <p:cNvSpPr/>
            <p:nvPr/>
          </p:nvSpPr>
          <p:spPr>
            <a:xfrm>
              <a:off x="6264972" y="4744161"/>
              <a:ext cx="1281469"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grpSp>
      <p:sp>
        <p:nvSpPr>
          <p:cNvPr id="75" name="GoogleMapData">
            <a:extLst>
              <a:ext uri="{FF2B5EF4-FFF2-40B4-BE49-F238E27FC236}">
                <a16:creationId xmlns:a16="http://schemas.microsoft.com/office/drawing/2014/main" id="{DAE950D4-1515-37CC-D706-B48991710FA5}"/>
              </a:ext>
            </a:extLst>
          </p:cNvPr>
          <p:cNvSpPr/>
          <p:nvPr/>
        </p:nvSpPr>
        <p:spPr>
          <a:xfrm>
            <a:off x="7785854" y="5788945"/>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grpSp>
        <p:nvGrpSpPr>
          <p:cNvPr id="76" name="GoogleLogo">
            <a:extLst>
              <a:ext uri="{FF2B5EF4-FFF2-40B4-BE49-F238E27FC236}">
                <a16:creationId xmlns:a16="http://schemas.microsoft.com/office/drawing/2014/main" id="{DC8285CC-C639-3619-AB5D-05BAFCE5B53F}"/>
              </a:ext>
            </a:extLst>
          </p:cNvPr>
          <p:cNvGrpSpPr/>
          <p:nvPr/>
        </p:nvGrpSpPr>
        <p:grpSpPr>
          <a:xfrm>
            <a:off x="9665563" y="5262686"/>
            <a:ext cx="1345240" cy="1067990"/>
            <a:chOff x="5199160" y="4372511"/>
            <a:chExt cx="1948626" cy="1547019"/>
          </a:xfrm>
        </p:grpSpPr>
        <p:pic>
          <p:nvPicPr>
            <p:cNvPr id="77" name="Picture 2">
              <a:extLst>
                <a:ext uri="{FF2B5EF4-FFF2-40B4-BE49-F238E27FC236}">
                  <a16:creationId xmlns:a16="http://schemas.microsoft.com/office/drawing/2014/main" id="{8F55D089-E8E9-C6C0-DED5-1CB050629FC3}"/>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5696914" y="4372511"/>
              <a:ext cx="1056611" cy="1056611"/>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A066661F-8FD1-3C2D-0C42-BB1F79C55DFD}"/>
                </a:ext>
              </a:extLst>
            </p:cNvPr>
            <p:cNvSpPr txBox="1"/>
            <p:nvPr/>
          </p:nvSpPr>
          <p:spPr>
            <a:xfrm>
              <a:off x="5199160" y="5429123"/>
              <a:ext cx="1948626" cy="4904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Aptos" panose="02110004020202020204"/>
                  <a:ea typeface="+mn-ea"/>
                  <a:cs typeface="+mn-cs"/>
                </a:rPr>
                <a:t>Google Maps</a:t>
              </a:r>
            </a:p>
          </p:txBody>
        </p:sp>
      </p:grpSp>
      <p:sp>
        <p:nvSpPr>
          <p:cNvPr id="8" name="MaskBox">
            <a:extLst>
              <a:ext uri="{FF2B5EF4-FFF2-40B4-BE49-F238E27FC236}">
                <a16:creationId xmlns:a16="http://schemas.microsoft.com/office/drawing/2014/main" id="{27932F81-9B6D-7211-A2CE-264C072B97FE}"/>
              </a:ext>
            </a:extLst>
          </p:cNvPr>
          <p:cNvSpPr/>
          <p:nvPr/>
        </p:nvSpPr>
        <p:spPr>
          <a:xfrm>
            <a:off x="1666886" y="1469035"/>
            <a:ext cx="9686914" cy="5196808"/>
          </a:xfrm>
          <a:prstGeom prst="rect">
            <a:avLst/>
          </a:prstGeom>
          <a:solidFill>
            <a:srgbClr val="FBF1EC">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DiscoveryBox">
            <a:extLst>
              <a:ext uri="{FF2B5EF4-FFF2-40B4-BE49-F238E27FC236}">
                <a16:creationId xmlns:a16="http://schemas.microsoft.com/office/drawing/2014/main" id="{5199D300-ADD5-DDFF-7BCA-7BDBFF662F47}"/>
              </a:ext>
            </a:extLst>
          </p:cNvPr>
          <p:cNvSpPr/>
          <p:nvPr/>
        </p:nvSpPr>
        <p:spPr>
          <a:xfrm>
            <a:off x="3080670" y="2948013"/>
            <a:ext cx="1942711" cy="324419"/>
          </a:xfrm>
          <a:prstGeom prst="rect">
            <a:avLst/>
          </a:prstGeom>
          <a:solidFill>
            <a:schemeClr val="tx2">
              <a:lumMod val="25000"/>
              <a:lumOff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Discovery</a:t>
            </a:r>
          </a:p>
        </p:txBody>
      </p:sp>
      <p:sp>
        <p:nvSpPr>
          <p:cNvPr id="21" name="SpatialDatabaseBox">
            <a:extLst>
              <a:ext uri="{FF2B5EF4-FFF2-40B4-BE49-F238E27FC236}">
                <a16:creationId xmlns:a16="http://schemas.microsoft.com/office/drawing/2014/main" id="{8FD777ED-1C85-FB52-B948-F181C6CE1173}"/>
              </a:ext>
            </a:extLst>
          </p:cNvPr>
          <p:cNvSpPr/>
          <p:nvPr/>
        </p:nvSpPr>
        <p:spPr>
          <a:xfrm>
            <a:off x="3077174" y="1656258"/>
            <a:ext cx="1955457" cy="652265"/>
          </a:xfrm>
          <a:prstGeom prst="roundRect">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Spatial database</a:t>
            </a:r>
          </a:p>
        </p:txBody>
      </p:sp>
      <p:cxnSp>
        <p:nvCxnSpPr>
          <p:cNvPr id="22" name="SpatialDatabaseArrow">
            <a:extLst>
              <a:ext uri="{FF2B5EF4-FFF2-40B4-BE49-F238E27FC236}">
                <a16:creationId xmlns:a16="http://schemas.microsoft.com/office/drawing/2014/main" id="{69AC0A44-1496-BD75-8678-22C10D5C03E6}"/>
              </a:ext>
            </a:extLst>
          </p:cNvPr>
          <p:cNvCxnSpPr>
            <a:cxnSpLocks/>
            <a:stCxn id="7" idx="0"/>
            <a:endCxn id="21" idx="2"/>
          </p:cNvCxnSpPr>
          <p:nvPr/>
        </p:nvCxnSpPr>
        <p:spPr>
          <a:xfrm flipV="1">
            <a:off x="4052026" y="2308523"/>
            <a:ext cx="2877" cy="639490"/>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F43DB1E1-E49E-95A1-F7E0-F4C380F45301}"/>
              </a:ext>
            </a:extLst>
          </p:cNvPr>
          <p:cNvSpPr/>
          <p:nvPr/>
        </p:nvSpPr>
        <p:spPr>
          <a:xfrm>
            <a:off x="6167871" y="1515407"/>
            <a:ext cx="4945600" cy="2185495"/>
          </a:xfrm>
          <a:prstGeom prst="roundRect">
            <a:avLst>
              <a:gd name="adj" fmla="val 5129"/>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002060"/>
                </a:solidFill>
              </a:rPr>
              <a:t>The </a:t>
            </a:r>
            <a:r>
              <a:rPr lang="en-US" sz="2400" b="1" dirty="0">
                <a:solidFill>
                  <a:srgbClr val="002060"/>
                </a:solidFill>
              </a:rPr>
              <a:t>Map Discovery </a:t>
            </a:r>
            <a:r>
              <a:rPr lang="en-US" sz="2400" dirty="0">
                <a:solidFill>
                  <a:srgbClr val="002060"/>
                </a:solidFill>
              </a:rPr>
              <a:t>system identifies the set of maps hosted for a give region.</a:t>
            </a:r>
          </a:p>
        </p:txBody>
      </p:sp>
    </p:spTree>
    <p:extLst>
      <p:ext uri="{BB962C8B-B14F-4D97-AF65-F5344CB8AC3E}">
        <p14:creationId xmlns:p14="http://schemas.microsoft.com/office/powerpoint/2010/main" val="353348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CE108DE5-7310-B02F-C2E2-F71767693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E11F9-3691-FE38-1E03-389B03BA52E5}"/>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Examples of Spatial Applications</a:t>
            </a:r>
          </a:p>
        </p:txBody>
      </p:sp>
      <p:sp>
        <p:nvSpPr>
          <p:cNvPr id="5" name="TextBox 4">
            <a:extLst>
              <a:ext uri="{FF2B5EF4-FFF2-40B4-BE49-F238E27FC236}">
                <a16:creationId xmlns:a16="http://schemas.microsoft.com/office/drawing/2014/main" id="{0237B059-1EBA-3E20-9283-C801DE405E54}"/>
              </a:ext>
            </a:extLst>
          </p:cNvPr>
          <p:cNvSpPr txBox="1"/>
          <p:nvPr/>
        </p:nvSpPr>
        <p:spPr>
          <a:xfrm>
            <a:off x="688391" y="4955935"/>
            <a:ext cx="1610620" cy="830997"/>
          </a:xfrm>
          <a:prstGeom prst="rect">
            <a:avLst/>
          </a:prstGeom>
          <a:noFill/>
        </p:spPr>
        <p:txBody>
          <a:bodyPr wrap="square" rtlCol="0">
            <a:spAutoFit/>
          </a:bodyPr>
          <a:lstStyle/>
          <a:p>
            <a:pPr algn="ctr"/>
            <a:r>
              <a:rPr lang="en-US" sz="2400" dirty="0"/>
              <a:t>Indoor 3D navigation</a:t>
            </a:r>
          </a:p>
        </p:txBody>
      </p:sp>
      <p:sp>
        <p:nvSpPr>
          <p:cNvPr id="9" name="TextBox 8">
            <a:extLst>
              <a:ext uri="{FF2B5EF4-FFF2-40B4-BE49-F238E27FC236}">
                <a16:creationId xmlns:a16="http://schemas.microsoft.com/office/drawing/2014/main" id="{742E28B0-ABE9-E02C-CC6D-BEB4EF3E2BA9}"/>
              </a:ext>
            </a:extLst>
          </p:cNvPr>
          <p:cNvSpPr txBox="1"/>
          <p:nvPr/>
        </p:nvSpPr>
        <p:spPr>
          <a:xfrm>
            <a:off x="5795939" y="4996103"/>
            <a:ext cx="1933766" cy="461665"/>
          </a:xfrm>
          <a:prstGeom prst="rect">
            <a:avLst/>
          </a:prstGeom>
          <a:noFill/>
        </p:spPr>
        <p:txBody>
          <a:bodyPr wrap="square" rtlCol="0">
            <a:spAutoFit/>
          </a:bodyPr>
          <a:lstStyle/>
          <a:p>
            <a:pPr algn="ctr"/>
            <a:r>
              <a:rPr lang="en-US" sz="2400" dirty="0"/>
              <a:t>AR shopping</a:t>
            </a:r>
          </a:p>
        </p:txBody>
      </p:sp>
      <p:pic>
        <p:nvPicPr>
          <p:cNvPr id="13314" name="Picture 2">
            <a:extLst>
              <a:ext uri="{FF2B5EF4-FFF2-40B4-BE49-F238E27FC236}">
                <a16:creationId xmlns:a16="http://schemas.microsoft.com/office/drawing/2014/main" id="{BEF48BDE-ED52-4B11-59CD-F118C0EABAC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688391" y="2190240"/>
            <a:ext cx="1610620" cy="2681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8" name="Picture 6" descr="Generated image">
            <a:extLst>
              <a:ext uri="{FF2B5EF4-FFF2-40B4-BE49-F238E27FC236}">
                <a16:creationId xmlns:a16="http://schemas.microsoft.com/office/drawing/2014/main" id="{AA19876F-F32C-4995-A552-7DDE7A778D87}"/>
              </a:ext>
            </a:extLst>
          </p:cNvPr>
          <p:cNvPicPr>
            <a:picLocks noChangeAspect="1" noChangeArrowheads="1"/>
          </p:cNvPicPr>
          <p:nvPr/>
        </p:nvPicPr>
        <p:blipFill>
          <a:blip r:embed="rId4" cstate="hq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a:off x="5795939" y="2055286"/>
            <a:ext cx="1933766" cy="290064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5F53F5F2-8283-05E0-C891-D8A7F3A084B1}"/>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7752090" y="2616890"/>
            <a:ext cx="3452937" cy="23843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E981A11-A54A-4E7A-CC1E-67468FBC5FCF}"/>
              </a:ext>
            </a:extLst>
          </p:cNvPr>
          <p:cNvSpPr txBox="1"/>
          <p:nvPr/>
        </p:nvSpPr>
        <p:spPr>
          <a:xfrm>
            <a:off x="8511675" y="5041452"/>
            <a:ext cx="1933766" cy="830997"/>
          </a:xfrm>
          <a:prstGeom prst="rect">
            <a:avLst/>
          </a:prstGeom>
          <a:noFill/>
        </p:spPr>
        <p:txBody>
          <a:bodyPr wrap="square" rtlCol="0">
            <a:spAutoFit/>
          </a:bodyPr>
          <a:lstStyle/>
          <a:p>
            <a:pPr algn="ctr"/>
            <a:r>
              <a:rPr lang="en-US" sz="2400" dirty="0"/>
              <a:t>Facilities management</a:t>
            </a:r>
          </a:p>
        </p:txBody>
      </p:sp>
      <p:pic>
        <p:nvPicPr>
          <p:cNvPr id="18" name="Picture 17">
            <a:extLst>
              <a:ext uri="{FF2B5EF4-FFF2-40B4-BE49-F238E27FC236}">
                <a16:creationId xmlns:a16="http://schemas.microsoft.com/office/drawing/2014/main" id="{169FBE5D-DEA4-355D-D4DC-720982A2C9BF}"/>
              </a:ext>
            </a:extLst>
          </p:cNvPr>
          <p:cNvPicPr>
            <a:picLocks noChangeAspect="1"/>
          </p:cNvPicPr>
          <p:nvPr/>
        </p:nvPicPr>
        <p:blipFill>
          <a:blip r:embed="rId6"/>
          <a:stretch>
            <a:fillRect/>
          </a:stretch>
        </p:blipFill>
        <p:spPr>
          <a:xfrm>
            <a:off x="2473674" y="2532837"/>
            <a:ext cx="3147603" cy="23390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77E17C4F-48E2-B62A-949E-1DDC4E358FC1}"/>
              </a:ext>
            </a:extLst>
          </p:cNvPr>
          <p:cNvSpPr txBox="1"/>
          <p:nvPr/>
        </p:nvSpPr>
        <p:spPr>
          <a:xfrm>
            <a:off x="3080592" y="4955934"/>
            <a:ext cx="1933766" cy="830997"/>
          </a:xfrm>
          <a:prstGeom prst="rect">
            <a:avLst/>
          </a:prstGeom>
          <a:noFill/>
        </p:spPr>
        <p:txBody>
          <a:bodyPr wrap="square" rtlCol="0">
            <a:spAutoFit/>
          </a:bodyPr>
          <a:lstStyle/>
          <a:p>
            <a:pPr algn="ctr"/>
            <a:r>
              <a:rPr lang="en-US" sz="2400" dirty="0"/>
              <a:t>Inventory management</a:t>
            </a:r>
          </a:p>
        </p:txBody>
      </p:sp>
      <p:sp>
        <p:nvSpPr>
          <p:cNvPr id="3" name="Rectangle 2">
            <a:extLst>
              <a:ext uri="{FF2B5EF4-FFF2-40B4-BE49-F238E27FC236}">
                <a16:creationId xmlns:a16="http://schemas.microsoft.com/office/drawing/2014/main" id="{472CE32D-8247-2C57-2789-BF57A5096F8D}"/>
              </a:ext>
            </a:extLst>
          </p:cNvPr>
          <p:cNvSpPr/>
          <p:nvPr/>
        </p:nvSpPr>
        <p:spPr>
          <a:xfrm>
            <a:off x="145473" y="1690688"/>
            <a:ext cx="11887200" cy="4730894"/>
          </a:xfrm>
          <a:prstGeom prst="rect">
            <a:avLst/>
          </a:prstGeom>
          <a:solidFill>
            <a:srgbClr val="FBF1EC">
              <a:alpha val="8988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2519A4A-DD5C-E3B7-EE5A-48A9A21B8555}"/>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rot="16200000">
            <a:off x="1154751" y="1343037"/>
            <a:ext cx="2883409" cy="4001466"/>
          </a:xfrm>
          <a:prstGeom prst="rect">
            <a:avLst/>
          </a:prstGeom>
        </p:spPr>
      </p:pic>
      <p:grpSp>
        <p:nvGrpSpPr>
          <p:cNvPr id="7" name="Group 6">
            <a:extLst>
              <a:ext uri="{FF2B5EF4-FFF2-40B4-BE49-F238E27FC236}">
                <a16:creationId xmlns:a16="http://schemas.microsoft.com/office/drawing/2014/main" id="{7E29154C-1C97-1E80-92DE-3C1ACB08DBDD}"/>
              </a:ext>
            </a:extLst>
          </p:cNvPr>
          <p:cNvGrpSpPr/>
          <p:nvPr/>
        </p:nvGrpSpPr>
        <p:grpSpPr>
          <a:xfrm>
            <a:off x="1245277" y="2223166"/>
            <a:ext cx="2955100" cy="1303652"/>
            <a:chOff x="3372787" y="2064706"/>
            <a:chExt cx="4137908" cy="1825451"/>
          </a:xfrm>
        </p:grpSpPr>
        <p:sp>
          <p:nvSpPr>
            <p:cNvPr id="8" name="Rounded Rectangle 7">
              <a:extLst>
                <a:ext uri="{FF2B5EF4-FFF2-40B4-BE49-F238E27FC236}">
                  <a16:creationId xmlns:a16="http://schemas.microsoft.com/office/drawing/2014/main" id="{8130D2F3-F61A-4FA6-34DD-19333DD7849A}"/>
                </a:ext>
              </a:extLst>
            </p:cNvPr>
            <p:cNvSpPr/>
            <p:nvPr/>
          </p:nvSpPr>
          <p:spPr>
            <a:xfrm>
              <a:off x="3372787" y="2064706"/>
              <a:ext cx="3940817" cy="1825451"/>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Graphic 9" descr="Magnifying glass with solid fill">
              <a:extLst>
                <a:ext uri="{FF2B5EF4-FFF2-40B4-BE49-F238E27FC236}">
                  <a16:creationId xmlns:a16="http://schemas.microsoft.com/office/drawing/2014/main" id="{C60E806F-EA9C-8DB0-4712-BD234A0EEA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42146" y="2691745"/>
              <a:ext cx="549640" cy="549640"/>
            </a:xfrm>
            <a:prstGeom prst="rect">
              <a:avLst/>
            </a:prstGeom>
          </p:spPr>
        </p:pic>
        <p:sp>
          <p:nvSpPr>
            <p:cNvPr id="11" name="TextBox 10">
              <a:extLst>
                <a:ext uri="{FF2B5EF4-FFF2-40B4-BE49-F238E27FC236}">
                  <a16:creationId xmlns:a16="http://schemas.microsoft.com/office/drawing/2014/main" id="{33B142C2-9253-C4E0-E73E-0ADF291BFC79}"/>
                </a:ext>
              </a:extLst>
            </p:cNvPr>
            <p:cNvSpPr txBox="1"/>
            <p:nvPr/>
          </p:nvSpPr>
          <p:spPr>
            <a:xfrm>
              <a:off x="4077326" y="2114503"/>
              <a:ext cx="3433369" cy="1680773"/>
            </a:xfrm>
            <a:prstGeom prst="rect">
              <a:avLst/>
            </a:prstGeom>
            <a:noFill/>
          </p:spPr>
          <p:txBody>
            <a:bodyPr wrap="square" rtlCol="0">
              <a:spAutoFit/>
            </a:bodyPr>
            <a:lstStyle/>
            <a:p>
              <a:r>
                <a:rPr lang="en-US" sz="2400" dirty="0"/>
                <a:t>15-744 Grad Networks Classroom</a:t>
              </a:r>
              <a:endParaRPr lang="en-US" sz="2400" dirty="0">
                <a:solidFill>
                  <a:schemeClr val="tx1"/>
                </a:solidFill>
              </a:endParaRPr>
            </a:p>
          </p:txBody>
        </p:sp>
      </p:grpSp>
      <p:pic>
        <p:nvPicPr>
          <p:cNvPr id="13" name="Picture 4">
            <a:extLst>
              <a:ext uri="{FF2B5EF4-FFF2-40B4-BE49-F238E27FC236}">
                <a16:creationId xmlns:a16="http://schemas.microsoft.com/office/drawing/2014/main" id="{D982BF24-107E-5E50-16E1-00D8C8645EC5}"/>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4841864" y="2005284"/>
            <a:ext cx="2683360" cy="2683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E3110C73-10F5-806E-C7A8-7242012B6553}"/>
              </a:ext>
            </a:extLst>
          </p:cNvPr>
          <p:cNvSpPr txBox="1"/>
          <p:nvPr/>
        </p:nvSpPr>
        <p:spPr>
          <a:xfrm>
            <a:off x="4697894" y="4757845"/>
            <a:ext cx="2928173" cy="461665"/>
          </a:xfrm>
          <a:prstGeom prst="rect">
            <a:avLst/>
          </a:prstGeom>
          <a:noFill/>
        </p:spPr>
        <p:txBody>
          <a:bodyPr wrap="square" rtlCol="0">
            <a:spAutoFit/>
          </a:bodyPr>
          <a:lstStyle/>
          <a:p>
            <a:pPr algn="ctr"/>
            <a:r>
              <a:rPr lang="en-US" sz="2400" dirty="0"/>
              <a:t>Placing AR content</a:t>
            </a:r>
          </a:p>
        </p:txBody>
      </p:sp>
      <p:sp>
        <p:nvSpPr>
          <p:cNvPr id="15" name="TextBox 14">
            <a:extLst>
              <a:ext uri="{FF2B5EF4-FFF2-40B4-BE49-F238E27FC236}">
                <a16:creationId xmlns:a16="http://schemas.microsoft.com/office/drawing/2014/main" id="{A21836A0-CC16-1DF7-BC05-CFF5B37723A0}"/>
              </a:ext>
            </a:extLst>
          </p:cNvPr>
          <p:cNvSpPr txBox="1"/>
          <p:nvPr/>
        </p:nvSpPr>
        <p:spPr>
          <a:xfrm>
            <a:off x="1118510" y="4660063"/>
            <a:ext cx="2928173" cy="830997"/>
          </a:xfrm>
          <a:prstGeom prst="rect">
            <a:avLst/>
          </a:prstGeom>
          <a:noFill/>
        </p:spPr>
        <p:txBody>
          <a:bodyPr wrap="square" rtlCol="0">
            <a:spAutoFit/>
          </a:bodyPr>
          <a:lstStyle/>
          <a:p>
            <a:pPr algn="ctr"/>
            <a:r>
              <a:rPr lang="en-US" sz="2400" dirty="0"/>
              <a:t>Fine-grained location search</a:t>
            </a:r>
          </a:p>
        </p:txBody>
      </p:sp>
      <p:pic>
        <p:nvPicPr>
          <p:cNvPr id="1026" name="Picture 2">
            <a:extLst>
              <a:ext uri="{FF2B5EF4-FFF2-40B4-BE49-F238E27FC236}">
                <a16:creationId xmlns:a16="http://schemas.microsoft.com/office/drawing/2014/main" id="{BC62692F-83D1-C544-B2E6-CADF92693522}"/>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7904367" y="2067757"/>
            <a:ext cx="3796824" cy="2531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3F9F2B20-EC18-0149-4451-89BCEC0D579F}"/>
              </a:ext>
            </a:extLst>
          </p:cNvPr>
          <p:cNvSpPr txBox="1"/>
          <p:nvPr/>
        </p:nvSpPr>
        <p:spPr>
          <a:xfrm>
            <a:off x="8338692" y="4689790"/>
            <a:ext cx="2928173" cy="461665"/>
          </a:xfrm>
          <a:prstGeom prst="rect">
            <a:avLst/>
          </a:prstGeom>
          <a:noFill/>
        </p:spPr>
        <p:txBody>
          <a:bodyPr wrap="square" rtlCol="0">
            <a:spAutoFit/>
          </a:bodyPr>
          <a:lstStyle/>
          <a:p>
            <a:pPr algn="ctr"/>
            <a:r>
              <a:rPr lang="en-US" sz="2400" dirty="0"/>
              <a:t>Autonomous Robots</a:t>
            </a:r>
          </a:p>
        </p:txBody>
      </p:sp>
    </p:spTree>
    <p:extLst>
      <p:ext uri="{BB962C8B-B14F-4D97-AF65-F5344CB8AC3E}">
        <p14:creationId xmlns:p14="http://schemas.microsoft.com/office/powerpoint/2010/main" val="3042345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FBB780A8-1A37-6C46-DDE3-3B97440448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8EF2D-2B9B-BC61-9939-CCCC99143718}"/>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Design—Map-based Services</a:t>
            </a:r>
          </a:p>
        </p:txBody>
      </p:sp>
      <p:sp>
        <p:nvSpPr>
          <p:cNvPr id="7" name="DiscoveryBox">
            <a:extLst>
              <a:ext uri="{FF2B5EF4-FFF2-40B4-BE49-F238E27FC236}">
                <a16:creationId xmlns:a16="http://schemas.microsoft.com/office/drawing/2014/main" id="{F9EC2D9A-065D-546A-013A-B6FD406BAD91}"/>
              </a:ext>
            </a:extLst>
          </p:cNvPr>
          <p:cNvSpPr/>
          <p:nvPr/>
        </p:nvSpPr>
        <p:spPr>
          <a:xfrm>
            <a:off x="3080670" y="2948013"/>
            <a:ext cx="1942711" cy="324419"/>
          </a:xfrm>
          <a:prstGeom prst="rect">
            <a:avLst/>
          </a:prstGeom>
          <a:solidFill>
            <a:schemeClr val="tx2">
              <a:lumMod val="25000"/>
              <a:lumOff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Discovery</a:t>
            </a:r>
          </a:p>
        </p:txBody>
      </p:sp>
      <p:sp>
        <p:nvSpPr>
          <p:cNvPr id="21" name="SpatialDatabaseBox">
            <a:extLst>
              <a:ext uri="{FF2B5EF4-FFF2-40B4-BE49-F238E27FC236}">
                <a16:creationId xmlns:a16="http://schemas.microsoft.com/office/drawing/2014/main" id="{8770AC39-154B-9011-D486-54D00BB2DB51}"/>
              </a:ext>
            </a:extLst>
          </p:cNvPr>
          <p:cNvSpPr/>
          <p:nvPr/>
        </p:nvSpPr>
        <p:spPr>
          <a:xfrm>
            <a:off x="3077174" y="1656258"/>
            <a:ext cx="1955457" cy="652265"/>
          </a:xfrm>
          <a:prstGeom prst="roundRect">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Spatial database</a:t>
            </a:r>
          </a:p>
        </p:txBody>
      </p:sp>
      <p:cxnSp>
        <p:nvCxnSpPr>
          <p:cNvPr id="22" name="SpatialDatabaseArrow">
            <a:extLst>
              <a:ext uri="{FF2B5EF4-FFF2-40B4-BE49-F238E27FC236}">
                <a16:creationId xmlns:a16="http://schemas.microsoft.com/office/drawing/2014/main" id="{EC61CB99-C932-9F3F-A11C-4C2D83F02FFB}"/>
              </a:ext>
            </a:extLst>
          </p:cNvPr>
          <p:cNvCxnSpPr>
            <a:cxnSpLocks/>
            <a:stCxn id="7" idx="0"/>
            <a:endCxn id="21" idx="2"/>
          </p:cNvCxnSpPr>
          <p:nvPr/>
        </p:nvCxnSpPr>
        <p:spPr>
          <a:xfrm flipV="1">
            <a:off x="4052026" y="2308523"/>
            <a:ext cx="2877" cy="639490"/>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7" name="ClientOpenFlameLogo" descr="A close up of a logo&#10;&#10;AI-generated content may be incorrect.">
            <a:extLst>
              <a:ext uri="{FF2B5EF4-FFF2-40B4-BE49-F238E27FC236}">
                <a16:creationId xmlns:a16="http://schemas.microsoft.com/office/drawing/2014/main" id="{2068E489-488F-4CE6-CE7C-6D184CC10F9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870746" y="2665545"/>
            <a:ext cx="1192358" cy="407544"/>
          </a:xfrm>
          <a:prstGeom prst="rect">
            <a:avLst/>
          </a:prstGeom>
        </p:spPr>
      </p:pic>
      <p:pic>
        <p:nvPicPr>
          <p:cNvPr id="38" name="OpenFlameServerLogo" descr="A close up of a logo&#10;&#10;AI-generated content may be incorrect.">
            <a:extLst>
              <a:ext uri="{FF2B5EF4-FFF2-40B4-BE49-F238E27FC236}">
                <a16:creationId xmlns:a16="http://schemas.microsoft.com/office/drawing/2014/main" id="{411E376B-9E66-64BE-3386-642EE677290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054101" y="3230228"/>
            <a:ext cx="1080560" cy="369332"/>
          </a:xfrm>
          <a:prstGeom prst="rect">
            <a:avLst/>
          </a:prstGeom>
        </p:spPr>
      </p:pic>
      <p:sp>
        <p:nvSpPr>
          <p:cNvPr id="9" name="CmuMapData">
            <a:extLst>
              <a:ext uri="{FF2B5EF4-FFF2-40B4-BE49-F238E27FC236}">
                <a16:creationId xmlns:a16="http://schemas.microsoft.com/office/drawing/2014/main" id="{D6747B5F-2DD4-3CED-9E6C-629A65728363}"/>
              </a:ext>
            </a:extLst>
          </p:cNvPr>
          <p:cNvSpPr/>
          <p:nvPr/>
        </p:nvSpPr>
        <p:spPr>
          <a:xfrm>
            <a:off x="7785489" y="2429966"/>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65" name="TargetMapData">
            <a:extLst>
              <a:ext uri="{FF2B5EF4-FFF2-40B4-BE49-F238E27FC236}">
                <a16:creationId xmlns:a16="http://schemas.microsoft.com/office/drawing/2014/main" id="{1D373503-6793-7414-8D00-1732F29D5C64}"/>
              </a:ext>
            </a:extLst>
          </p:cNvPr>
          <p:cNvSpPr/>
          <p:nvPr/>
        </p:nvSpPr>
        <p:spPr>
          <a:xfrm>
            <a:off x="7792661" y="4356102"/>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75" name="GoogleMapData">
            <a:extLst>
              <a:ext uri="{FF2B5EF4-FFF2-40B4-BE49-F238E27FC236}">
                <a16:creationId xmlns:a16="http://schemas.microsoft.com/office/drawing/2014/main" id="{63379F4F-63E8-2452-6965-B7C449D4A02F}"/>
              </a:ext>
            </a:extLst>
          </p:cNvPr>
          <p:cNvSpPr/>
          <p:nvPr/>
        </p:nvSpPr>
        <p:spPr>
          <a:xfrm>
            <a:off x="7785854" y="5788945"/>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8" name="MaskBox">
            <a:extLst>
              <a:ext uri="{FF2B5EF4-FFF2-40B4-BE49-F238E27FC236}">
                <a16:creationId xmlns:a16="http://schemas.microsoft.com/office/drawing/2014/main" id="{434F6668-EC5B-93A0-BFD9-E2656B713762}"/>
              </a:ext>
            </a:extLst>
          </p:cNvPr>
          <p:cNvSpPr/>
          <p:nvPr/>
        </p:nvSpPr>
        <p:spPr>
          <a:xfrm>
            <a:off x="1666886" y="1469035"/>
            <a:ext cx="9686914" cy="5196808"/>
          </a:xfrm>
          <a:prstGeom prst="rect">
            <a:avLst/>
          </a:prstGeom>
          <a:solidFill>
            <a:srgbClr val="FBF1EC">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ClientBox">
            <a:extLst>
              <a:ext uri="{FF2B5EF4-FFF2-40B4-BE49-F238E27FC236}">
                <a16:creationId xmlns:a16="http://schemas.microsoft.com/office/drawing/2014/main" id="{33C5AC3A-0390-1468-4933-205E70E8AE9B}"/>
              </a:ext>
            </a:extLst>
          </p:cNvPr>
          <p:cNvSpPr/>
          <p:nvPr/>
        </p:nvSpPr>
        <p:spPr>
          <a:xfrm>
            <a:off x="1780268" y="2477334"/>
            <a:ext cx="3319762" cy="2910592"/>
          </a:xfrm>
          <a:prstGeom prst="roundRect">
            <a:avLst>
              <a:gd name="adj" fmla="val 594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PhoneIcon" descr="Smart Phone with solid fill">
            <a:extLst>
              <a:ext uri="{FF2B5EF4-FFF2-40B4-BE49-F238E27FC236}">
                <a16:creationId xmlns:a16="http://schemas.microsoft.com/office/drawing/2014/main" id="{CE0D584F-764E-70F5-F91E-E5402952F0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8313" y="3735432"/>
            <a:ext cx="794939" cy="794939"/>
          </a:xfrm>
          <a:prstGeom prst="rect">
            <a:avLst/>
          </a:prstGeom>
        </p:spPr>
      </p:pic>
      <p:grpSp>
        <p:nvGrpSpPr>
          <p:cNvPr id="79" name="Arrows">
            <a:extLst>
              <a:ext uri="{FF2B5EF4-FFF2-40B4-BE49-F238E27FC236}">
                <a16:creationId xmlns:a16="http://schemas.microsoft.com/office/drawing/2014/main" id="{3F979715-1980-F620-A129-554DDFB95100}"/>
              </a:ext>
            </a:extLst>
          </p:cNvPr>
          <p:cNvGrpSpPr/>
          <p:nvPr/>
        </p:nvGrpSpPr>
        <p:grpSpPr>
          <a:xfrm>
            <a:off x="5093216" y="2587088"/>
            <a:ext cx="1081463" cy="3046546"/>
            <a:chOff x="5093216" y="2587088"/>
            <a:chExt cx="1081463" cy="3046546"/>
          </a:xfrm>
        </p:grpSpPr>
        <p:cxnSp>
          <p:nvCxnSpPr>
            <p:cNvPr id="32" name="Straight Arrow Connector 31">
              <a:extLst>
                <a:ext uri="{FF2B5EF4-FFF2-40B4-BE49-F238E27FC236}">
                  <a16:creationId xmlns:a16="http://schemas.microsoft.com/office/drawing/2014/main" id="{2F08E741-6D8A-E869-EE0A-32A892F9A373}"/>
                </a:ext>
              </a:extLst>
            </p:cNvPr>
            <p:cNvCxnSpPr>
              <a:cxnSpLocks/>
              <a:stCxn id="5" idx="3"/>
              <a:endCxn id="24" idx="1"/>
            </p:cNvCxnSpPr>
            <p:nvPr/>
          </p:nvCxnSpPr>
          <p:spPr>
            <a:xfrm>
              <a:off x="5100030" y="3932630"/>
              <a:ext cx="1074649" cy="485482"/>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1AAB70B-38F5-2F26-ADA0-F24CD1CAEE64}"/>
                </a:ext>
              </a:extLst>
            </p:cNvPr>
            <p:cNvCxnSpPr>
              <a:cxnSpLocks/>
            </p:cNvCxnSpPr>
            <p:nvPr/>
          </p:nvCxnSpPr>
          <p:spPr>
            <a:xfrm>
              <a:off x="5093216" y="5148152"/>
              <a:ext cx="1081463" cy="485482"/>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546342B3-FF26-5DA8-5B9B-F97E0A8502EF}"/>
                </a:ext>
              </a:extLst>
            </p:cNvPr>
            <p:cNvCxnSpPr>
              <a:cxnSpLocks/>
              <a:endCxn id="13" idx="1"/>
            </p:cNvCxnSpPr>
            <p:nvPr/>
          </p:nvCxnSpPr>
          <p:spPr>
            <a:xfrm flipV="1">
              <a:off x="5100030" y="2587088"/>
              <a:ext cx="1067842" cy="448015"/>
            </a:xfrm>
            <a:prstGeom prst="straightConnector1">
              <a:avLst/>
            </a:prstGeom>
            <a:ln w="38100">
              <a:solidFill>
                <a:srgbClr val="00206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24" name="TargetBox">
            <a:extLst>
              <a:ext uri="{FF2B5EF4-FFF2-40B4-BE49-F238E27FC236}">
                <a16:creationId xmlns:a16="http://schemas.microsoft.com/office/drawing/2014/main" id="{DD45B70C-0E9D-C041-72C1-49A101C67896}"/>
              </a:ext>
            </a:extLst>
          </p:cNvPr>
          <p:cNvSpPr/>
          <p:nvPr/>
        </p:nvSpPr>
        <p:spPr>
          <a:xfrm>
            <a:off x="6174679" y="3756638"/>
            <a:ext cx="4938793" cy="1322947"/>
          </a:xfrm>
          <a:prstGeom prst="roundRect">
            <a:avLst>
              <a:gd name="adj" fmla="val 816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5" name="TargetTitle">
            <a:extLst>
              <a:ext uri="{FF2B5EF4-FFF2-40B4-BE49-F238E27FC236}">
                <a16:creationId xmlns:a16="http://schemas.microsoft.com/office/drawing/2014/main" id="{80D8528A-7678-E89B-276B-696AF8C301FF}"/>
              </a:ext>
            </a:extLst>
          </p:cNvPr>
          <p:cNvSpPr txBox="1"/>
          <p:nvPr/>
        </p:nvSpPr>
        <p:spPr>
          <a:xfrm>
            <a:off x="7688712" y="3825567"/>
            <a:ext cx="19039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arget-maps.com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39" name="TargetLogo">
            <a:extLst>
              <a:ext uri="{FF2B5EF4-FFF2-40B4-BE49-F238E27FC236}">
                <a16:creationId xmlns:a16="http://schemas.microsoft.com/office/drawing/2014/main" id="{081A5DDD-C16B-99F1-B7EC-72AE36A5D311}"/>
              </a:ext>
            </a:extLst>
          </p:cNvPr>
          <p:cNvGrpSpPr/>
          <p:nvPr/>
        </p:nvGrpSpPr>
        <p:grpSpPr>
          <a:xfrm>
            <a:off x="9709281" y="3939739"/>
            <a:ext cx="1239763" cy="986087"/>
            <a:chOff x="2659197" y="4466140"/>
            <a:chExt cx="1843722" cy="1466466"/>
          </a:xfrm>
        </p:grpSpPr>
        <p:pic>
          <p:nvPicPr>
            <p:cNvPr id="41" name="Picture 4" descr="Target logos">
              <a:extLst>
                <a:ext uri="{FF2B5EF4-FFF2-40B4-BE49-F238E27FC236}">
                  <a16:creationId xmlns:a16="http://schemas.microsoft.com/office/drawing/2014/main" id="{249ABB77-8070-E2BB-0DBF-2E0C3C7FB709}"/>
                </a:ext>
              </a:extLst>
            </p:cNvPr>
            <p:cNvPicPr>
              <a:picLocks noChangeAspect="1" noChangeArrowheads="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99568" y="4466140"/>
              <a:ext cx="962982" cy="96298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B2AEA254-330C-F6A8-1AC1-DFAD40F9C2D9}"/>
                </a:ext>
              </a:extLst>
            </p:cNvPr>
            <p:cNvSpPr txBox="1"/>
            <p:nvPr/>
          </p:nvSpPr>
          <p:spPr>
            <a:xfrm>
              <a:off x="2659197" y="5429123"/>
              <a:ext cx="1843722" cy="50348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Target Maps</a:t>
              </a:r>
            </a:p>
          </p:txBody>
        </p:sp>
      </p:grpSp>
      <p:sp>
        <p:nvSpPr>
          <p:cNvPr id="66" name="GoogleBox">
            <a:extLst>
              <a:ext uri="{FF2B5EF4-FFF2-40B4-BE49-F238E27FC236}">
                <a16:creationId xmlns:a16="http://schemas.microsoft.com/office/drawing/2014/main" id="{F2314557-12F2-C0CA-56B6-157C83992A1D}"/>
              </a:ext>
            </a:extLst>
          </p:cNvPr>
          <p:cNvSpPr/>
          <p:nvPr/>
        </p:nvSpPr>
        <p:spPr>
          <a:xfrm>
            <a:off x="6167872" y="5189481"/>
            <a:ext cx="4938793" cy="1322947"/>
          </a:xfrm>
          <a:prstGeom prst="roundRect">
            <a:avLst>
              <a:gd name="adj" fmla="val 816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7" name="GoogleTitle">
            <a:extLst>
              <a:ext uri="{FF2B5EF4-FFF2-40B4-BE49-F238E27FC236}">
                <a16:creationId xmlns:a16="http://schemas.microsoft.com/office/drawing/2014/main" id="{D106B95E-2A2D-7102-49DA-4527E5490EE0}"/>
              </a:ext>
            </a:extLst>
          </p:cNvPr>
          <p:cNvSpPr txBox="1"/>
          <p:nvPr/>
        </p:nvSpPr>
        <p:spPr>
          <a:xfrm>
            <a:off x="7651641" y="5258410"/>
            <a:ext cx="19644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maps.google.com</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76" name="GoogleLogo">
            <a:extLst>
              <a:ext uri="{FF2B5EF4-FFF2-40B4-BE49-F238E27FC236}">
                <a16:creationId xmlns:a16="http://schemas.microsoft.com/office/drawing/2014/main" id="{7AE80E12-67F6-D194-CB6B-1E398F36FD0B}"/>
              </a:ext>
            </a:extLst>
          </p:cNvPr>
          <p:cNvGrpSpPr/>
          <p:nvPr/>
        </p:nvGrpSpPr>
        <p:grpSpPr>
          <a:xfrm>
            <a:off x="9665563" y="5262686"/>
            <a:ext cx="1345240" cy="1067990"/>
            <a:chOff x="5199160" y="4372511"/>
            <a:chExt cx="1948626" cy="1547019"/>
          </a:xfrm>
        </p:grpSpPr>
        <p:pic>
          <p:nvPicPr>
            <p:cNvPr id="77" name="Picture 2">
              <a:extLst>
                <a:ext uri="{FF2B5EF4-FFF2-40B4-BE49-F238E27FC236}">
                  <a16:creationId xmlns:a16="http://schemas.microsoft.com/office/drawing/2014/main" id="{3E034431-39B4-B2C9-1B57-A9B7E9042D66}"/>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5696914" y="4372511"/>
              <a:ext cx="1056611" cy="1056611"/>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82078517-4667-9C2F-95BC-13C01A77AE94}"/>
                </a:ext>
              </a:extLst>
            </p:cNvPr>
            <p:cNvSpPr txBox="1"/>
            <p:nvPr/>
          </p:nvSpPr>
          <p:spPr>
            <a:xfrm>
              <a:off x="5199160" y="5429123"/>
              <a:ext cx="1948626" cy="4904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Aptos" panose="02110004020202020204"/>
                  <a:ea typeface="+mn-ea"/>
                  <a:cs typeface="+mn-cs"/>
                </a:rPr>
                <a:t>Google Maps</a:t>
              </a:r>
            </a:p>
          </p:txBody>
        </p:sp>
      </p:grpSp>
      <p:sp>
        <p:nvSpPr>
          <p:cNvPr id="13" name="CMUBox">
            <a:extLst>
              <a:ext uri="{FF2B5EF4-FFF2-40B4-BE49-F238E27FC236}">
                <a16:creationId xmlns:a16="http://schemas.microsoft.com/office/drawing/2014/main" id="{B2B0DCBE-A545-AEB6-0CCB-150225ED3954}"/>
              </a:ext>
            </a:extLst>
          </p:cNvPr>
          <p:cNvSpPr/>
          <p:nvPr/>
        </p:nvSpPr>
        <p:spPr>
          <a:xfrm>
            <a:off x="6167872" y="1507278"/>
            <a:ext cx="4945601" cy="2159620"/>
          </a:xfrm>
          <a:prstGeom prst="roundRect">
            <a:avLst>
              <a:gd name="adj" fmla="val 559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80" name="ClientServices">
            <a:extLst>
              <a:ext uri="{FF2B5EF4-FFF2-40B4-BE49-F238E27FC236}">
                <a16:creationId xmlns:a16="http://schemas.microsoft.com/office/drawing/2014/main" id="{92F05BEB-C4DC-9702-9BC8-2D71F53169C6}"/>
              </a:ext>
            </a:extLst>
          </p:cNvPr>
          <p:cNvGrpSpPr/>
          <p:nvPr/>
        </p:nvGrpSpPr>
        <p:grpSpPr>
          <a:xfrm>
            <a:off x="3077174" y="3338074"/>
            <a:ext cx="1949689" cy="1662353"/>
            <a:chOff x="3077174" y="3338074"/>
            <a:chExt cx="1949689" cy="1662353"/>
          </a:xfrm>
        </p:grpSpPr>
        <p:sp>
          <p:nvSpPr>
            <p:cNvPr id="6" name="LocalizationClient">
              <a:extLst>
                <a:ext uri="{FF2B5EF4-FFF2-40B4-BE49-F238E27FC236}">
                  <a16:creationId xmlns:a16="http://schemas.microsoft.com/office/drawing/2014/main" id="{D914157E-FD74-A496-B7FF-53F99A14617D}"/>
                </a:ext>
              </a:extLst>
            </p:cNvPr>
            <p:cNvSpPr/>
            <p:nvPr/>
          </p:nvSpPr>
          <p:spPr>
            <a:xfrm>
              <a:off x="3080663" y="3338074"/>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sp>
          <p:nvSpPr>
            <p:cNvPr id="18" name="RoutingClient">
              <a:extLst>
                <a:ext uri="{FF2B5EF4-FFF2-40B4-BE49-F238E27FC236}">
                  <a16:creationId xmlns:a16="http://schemas.microsoft.com/office/drawing/2014/main" id="{F20B78D1-9B6F-ECF4-7A24-5CA1A180634A}"/>
                </a:ext>
              </a:extLst>
            </p:cNvPr>
            <p:cNvSpPr/>
            <p:nvPr/>
          </p:nvSpPr>
          <p:spPr>
            <a:xfrm>
              <a:off x="3080663" y="3770014"/>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p>
          </p:txBody>
        </p:sp>
        <p:sp>
          <p:nvSpPr>
            <p:cNvPr id="19" name="GeocodeClient">
              <a:extLst>
                <a:ext uri="{FF2B5EF4-FFF2-40B4-BE49-F238E27FC236}">
                  <a16:creationId xmlns:a16="http://schemas.microsoft.com/office/drawing/2014/main" id="{F2236F3D-BC3D-43E1-B841-7B4B1A577580}"/>
                </a:ext>
              </a:extLst>
            </p:cNvPr>
            <p:cNvSpPr/>
            <p:nvPr/>
          </p:nvSpPr>
          <p:spPr>
            <a:xfrm>
              <a:off x="3080663" y="4202294"/>
              <a:ext cx="1946200" cy="3658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p>
          </p:txBody>
        </p:sp>
        <p:sp>
          <p:nvSpPr>
            <p:cNvPr id="20" name="Rectangle 19">
              <a:extLst>
                <a:ext uri="{FF2B5EF4-FFF2-40B4-BE49-F238E27FC236}">
                  <a16:creationId xmlns:a16="http://schemas.microsoft.com/office/drawing/2014/main" id="{74370129-3DB2-C321-82B0-BD873589439C}"/>
                </a:ext>
              </a:extLst>
            </p:cNvPr>
            <p:cNvSpPr/>
            <p:nvPr/>
          </p:nvSpPr>
          <p:spPr>
            <a:xfrm>
              <a:off x="3077174" y="4631095"/>
              <a:ext cx="1946200"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p>
          </p:txBody>
        </p:sp>
      </p:grpSp>
      <p:grpSp>
        <p:nvGrpSpPr>
          <p:cNvPr id="3" name="CmuLogo">
            <a:extLst>
              <a:ext uri="{FF2B5EF4-FFF2-40B4-BE49-F238E27FC236}">
                <a16:creationId xmlns:a16="http://schemas.microsoft.com/office/drawing/2014/main" id="{1BC93496-13F8-4F3C-9700-C6101CB954E9}"/>
              </a:ext>
            </a:extLst>
          </p:cNvPr>
          <p:cNvGrpSpPr/>
          <p:nvPr/>
        </p:nvGrpSpPr>
        <p:grpSpPr>
          <a:xfrm>
            <a:off x="9760140" y="2215690"/>
            <a:ext cx="1156086" cy="847629"/>
            <a:chOff x="2713155" y="5654136"/>
            <a:chExt cx="1156086" cy="847629"/>
          </a:xfrm>
        </p:grpSpPr>
        <p:pic>
          <p:nvPicPr>
            <p:cNvPr id="17" name="Picture 2" descr="Wordmarks, Lettermark, Unitmarks - The CMU Brand - Carnegie ...">
              <a:extLst>
                <a:ext uri="{FF2B5EF4-FFF2-40B4-BE49-F238E27FC236}">
                  <a16:creationId xmlns:a16="http://schemas.microsoft.com/office/drawing/2014/main" id="{DCAD4891-78E6-3D2B-2189-77850F49759E}"/>
                </a:ext>
              </a:extLst>
            </p:cNvPr>
            <p:cNvPicPr>
              <a:picLocks noChangeAspect="1" noChangeArrowheads="1"/>
            </p:cNvPicPr>
            <p:nvPr/>
          </p:nvPicPr>
          <p:blipFill rotWithShape="1">
            <a:blip r:embed="rId9"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FE0DDB4-9E23-1B5E-E977-30D2F3EE2C59}"/>
                </a:ext>
              </a:extLst>
            </p:cNvPr>
            <p:cNvSpPr txBox="1"/>
            <p:nvPr/>
          </p:nvSpPr>
          <p:spPr>
            <a:xfrm>
              <a:off x="2713155" y="6163211"/>
              <a:ext cx="1156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CMU Maps</a:t>
              </a:r>
            </a:p>
          </p:txBody>
        </p:sp>
      </p:grpSp>
      <p:sp>
        <p:nvSpPr>
          <p:cNvPr id="14" name="CMUTitles">
            <a:extLst>
              <a:ext uri="{FF2B5EF4-FFF2-40B4-BE49-F238E27FC236}">
                <a16:creationId xmlns:a16="http://schemas.microsoft.com/office/drawing/2014/main" id="{353FC77F-047F-7B17-2738-3069B049E029}"/>
              </a:ext>
            </a:extLst>
          </p:cNvPr>
          <p:cNvSpPr txBox="1"/>
          <p:nvPr/>
        </p:nvSpPr>
        <p:spPr>
          <a:xfrm>
            <a:off x="7798431" y="1481122"/>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58" name="CMUServices">
            <a:extLst>
              <a:ext uri="{FF2B5EF4-FFF2-40B4-BE49-F238E27FC236}">
                <a16:creationId xmlns:a16="http://schemas.microsoft.com/office/drawing/2014/main" id="{62357BCA-4F08-2FF8-739F-9D8C60548178}"/>
              </a:ext>
            </a:extLst>
          </p:cNvPr>
          <p:cNvGrpSpPr/>
          <p:nvPr/>
        </p:nvGrpSpPr>
        <p:grpSpPr>
          <a:xfrm>
            <a:off x="6264971" y="1905375"/>
            <a:ext cx="1426148" cy="1616100"/>
            <a:chOff x="6264971" y="1905375"/>
            <a:chExt cx="1426148" cy="1616100"/>
          </a:xfrm>
        </p:grpSpPr>
        <p:sp>
          <p:nvSpPr>
            <p:cNvPr id="10" name="Rectangle 9">
              <a:extLst>
                <a:ext uri="{FF2B5EF4-FFF2-40B4-BE49-F238E27FC236}">
                  <a16:creationId xmlns:a16="http://schemas.microsoft.com/office/drawing/2014/main" id="{92398143-BB52-3BAB-CC56-CFCD51FBE32A}"/>
                </a:ext>
              </a:extLst>
            </p:cNvPr>
            <p:cNvSpPr/>
            <p:nvPr/>
          </p:nvSpPr>
          <p:spPr>
            <a:xfrm>
              <a:off x="6271780" y="3152143"/>
              <a:ext cx="1416931"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p>
          </p:txBody>
        </p:sp>
        <p:sp>
          <p:nvSpPr>
            <p:cNvPr id="11" name="Rectangle 10">
              <a:extLst>
                <a:ext uri="{FF2B5EF4-FFF2-40B4-BE49-F238E27FC236}">
                  <a16:creationId xmlns:a16="http://schemas.microsoft.com/office/drawing/2014/main" id="{321A4F3D-D094-35F2-0ED5-898A2F62DA8F}"/>
                </a:ext>
              </a:extLst>
            </p:cNvPr>
            <p:cNvSpPr/>
            <p:nvPr/>
          </p:nvSpPr>
          <p:spPr>
            <a:xfrm>
              <a:off x="6264971" y="2321112"/>
              <a:ext cx="1422762"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83F7219-21EA-8FD5-5CD4-68B0D4DD1AB1}"/>
                </a:ext>
              </a:extLst>
            </p:cNvPr>
            <p:cNvSpPr/>
            <p:nvPr/>
          </p:nvSpPr>
          <p:spPr>
            <a:xfrm>
              <a:off x="6264971" y="2736629"/>
              <a:ext cx="1423739"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C809B18F-8717-2399-2765-2EC82D495C2D}"/>
                </a:ext>
              </a:extLst>
            </p:cNvPr>
            <p:cNvSpPr/>
            <p:nvPr/>
          </p:nvSpPr>
          <p:spPr>
            <a:xfrm>
              <a:off x="6271780" y="1905375"/>
              <a:ext cx="1419339"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grpSp>
      <p:grpSp>
        <p:nvGrpSpPr>
          <p:cNvPr id="59" name="TargetServices">
            <a:extLst>
              <a:ext uri="{FF2B5EF4-FFF2-40B4-BE49-F238E27FC236}">
                <a16:creationId xmlns:a16="http://schemas.microsoft.com/office/drawing/2014/main" id="{F2B9FB4F-4537-9286-CDA3-702F8AA2515A}"/>
              </a:ext>
            </a:extLst>
          </p:cNvPr>
          <p:cNvGrpSpPr/>
          <p:nvPr/>
        </p:nvGrpSpPr>
        <p:grpSpPr>
          <a:xfrm>
            <a:off x="6264970" y="4215505"/>
            <a:ext cx="1423453" cy="739416"/>
            <a:chOff x="6264971" y="4215505"/>
            <a:chExt cx="1284630" cy="739416"/>
          </a:xfrm>
        </p:grpSpPr>
        <p:sp>
          <p:nvSpPr>
            <p:cNvPr id="23" name="Rectangle 22">
              <a:extLst>
                <a:ext uri="{FF2B5EF4-FFF2-40B4-BE49-F238E27FC236}">
                  <a16:creationId xmlns:a16="http://schemas.microsoft.com/office/drawing/2014/main" id="{705A3579-B245-0694-D68E-ABAD08918989}"/>
                </a:ext>
              </a:extLst>
            </p:cNvPr>
            <p:cNvSpPr/>
            <p:nvPr/>
          </p:nvSpPr>
          <p:spPr>
            <a:xfrm>
              <a:off x="6273677" y="4215505"/>
              <a:ext cx="1275924"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ABCE79D1-CFC9-EC91-82A4-F7BCD97E6DCD}"/>
                </a:ext>
              </a:extLst>
            </p:cNvPr>
            <p:cNvSpPr/>
            <p:nvPr/>
          </p:nvSpPr>
          <p:spPr>
            <a:xfrm>
              <a:off x="6264971" y="4479833"/>
              <a:ext cx="1281468"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0A204680-72EF-218D-46DE-A785DB3A816D}"/>
                </a:ext>
              </a:extLst>
            </p:cNvPr>
            <p:cNvSpPr/>
            <p:nvPr/>
          </p:nvSpPr>
          <p:spPr>
            <a:xfrm>
              <a:off x="6264972" y="4744161"/>
              <a:ext cx="1281469"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grpSp>
      <p:grpSp>
        <p:nvGrpSpPr>
          <p:cNvPr id="68" name="GoogleServices">
            <a:extLst>
              <a:ext uri="{FF2B5EF4-FFF2-40B4-BE49-F238E27FC236}">
                <a16:creationId xmlns:a16="http://schemas.microsoft.com/office/drawing/2014/main" id="{4345C031-F3CA-01A8-C229-A6CC980CA55F}"/>
              </a:ext>
            </a:extLst>
          </p:cNvPr>
          <p:cNvGrpSpPr/>
          <p:nvPr/>
        </p:nvGrpSpPr>
        <p:grpSpPr>
          <a:xfrm>
            <a:off x="6258163" y="5648348"/>
            <a:ext cx="1423453" cy="739416"/>
            <a:chOff x="6264971" y="4215505"/>
            <a:chExt cx="1284630" cy="739416"/>
          </a:xfrm>
        </p:grpSpPr>
        <p:sp>
          <p:nvSpPr>
            <p:cNvPr id="69" name="Rectangle 68">
              <a:extLst>
                <a:ext uri="{FF2B5EF4-FFF2-40B4-BE49-F238E27FC236}">
                  <a16:creationId xmlns:a16="http://schemas.microsoft.com/office/drawing/2014/main" id="{2ECF4590-CFC1-C7E7-D630-8DB2510B86C7}"/>
                </a:ext>
              </a:extLst>
            </p:cNvPr>
            <p:cNvSpPr/>
            <p:nvPr/>
          </p:nvSpPr>
          <p:spPr>
            <a:xfrm>
              <a:off x="6273677" y="4215505"/>
              <a:ext cx="1275924"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70" name="Rectangle 69">
              <a:extLst>
                <a:ext uri="{FF2B5EF4-FFF2-40B4-BE49-F238E27FC236}">
                  <a16:creationId xmlns:a16="http://schemas.microsoft.com/office/drawing/2014/main" id="{C805D8F1-5CDA-19C0-1CE7-7C474C9EBB39}"/>
                </a:ext>
              </a:extLst>
            </p:cNvPr>
            <p:cNvSpPr/>
            <p:nvPr/>
          </p:nvSpPr>
          <p:spPr>
            <a:xfrm>
              <a:off x="6264971" y="4479833"/>
              <a:ext cx="1281468"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3AD73F65-A636-1D41-2154-9BC4E1B6081A}"/>
                </a:ext>
              </a:extLst>
            </p:cNvPr>
            <p:cNvSpPr/>
            <p:nvPr/>
          </p:nvSpPr>
          <p:spPr>
            <a:xfrm>
              <a:off x="6264972" y="4744161"/>
              <a:ext cx="1281469" cy="210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grpSp>
      <p:sp>
        <p:nvSpPr>
          <p:cNvPr id="16" name="Rounded Rectangle 15">
            <a:extLst>
              <a:ext uri="{FF2B5EF4-FFF2-40B4-BE49-F238E27FC236}">
                <a16:creationId xmlns:a16="http://schemas.microsoft.com/office/drawing/2014/main" id="{7457E49A-CCBE-D11B-76D8-28F1EA73A5FB}"/>
              </a:ext>
            </a:extLst>
          </p:cNvPr>
          <p:cNvSpPr/>
          <p:nvPr/>
        </p:nvSpPr>
        <p:spPr>
          <a:xfrm>
            <a:off x="1453376" y="5493167"/>
            <a:ext cx="3905505" cy="1254024"/>
          </a:xfrm>
          <a:prstGeom prst="roundRect">
            <a:avLst>
              <a:gd name="adj" fmla="val 5129"/>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002060"/>
                </a:solidFill>
              </a:rPr>
              <a:t>Service implementations should be split between the client and map servers.</a:t>
            </a:r>
          </a:p>
        </p:txBody>
      </p:sp>
    </p:spTree>
    <p:extLst>
      <p:ext uri="{BB962C8B-B14F-4D97-AF65-F5344CB8AC3E}">
        <p14:creationId xmlns:p14="http://schemas.microsoft.com/office/powerpoint/2010/main" val="6841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56AF29-8890-B92D-FC88-35B74986BC2A}"/>
            </a:ext>
          </a:extLst>
        </p:cNvPr>
        <p:cNvGrpSpPr/>
        <p:nvPr/>
      </p:nvGrpSpPr>
      <p:grpSpPr>
        <a:xfrm>
          <a:off x="0" y="0"/>
          <a:ext cx="0" cy="0"/>
          <a:chOff x="0" y="0"/>
          <a:chExt cx="0" cy="0"/>
        </a:xfrm>
      </p:grpSpPr>
      <p:sp useBgFill="1">
        <p:nvSpPr>
          <p:cNvPr id="1056" name="Rectangle 105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enerated image">
            <a:extLst>
              <a:ext uri="{FF2B5EF4-FFF2-40B4-BE49-F238E27FC236}">
                <a16:creationId xmlns:a16="http://schemas.microsoft.com/office/drawing/2014/main" id="{08E48716-07A5-862F-7075-2767C444557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57" name="Rectangle 105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3" y="0"/>
            <a:ext cx="7972422"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4D2DC0-A1E9-6347-B268-FF11454A670A}"/>
              </a:ext>
            </a:extLst>
          </p:cNvPr>
          <p:cNvSpPr>
            <a:spLocks noGrp="1"/>
          </p:cNvSpPr>
          <p:nvPr>
            <p:ph type="title"/>
          </p:nvPr>
        </p:nvSpPr>
        <p:spPr>
          <a:xfrm>
            <a:off x="481029" y="2612319"/>
            <a:ext cx="4023360" cy="1629757"/>
          </a:xfrm>
        </p:spPr>
        <p:txBody>
          <a:bodyPr vert="horz" lIns="91440" tIns="45720" rIns="91440" bIns="45720" rtlCol="0" anchor="b">
            <a:normAutofit/>
          </a:bodyPr>
          <a:lstStyle/>
          <a:p>
            <a:r>
              <a:rPr lang="en-US" sz="4800" b="1" dirty="0">
                <a:solidFill>
                  <a:schemeClr val="bg1"/>
                </a:solidFill>
              </a:rPr>
              <a:t>Example Application</a:t>
            </a:r>
          </a:p>
        </p:txBody>
      </p:sp>
      <p:sp>
        <p:nvSpPr>
          <p:cNvPr id="3" name="TextBox 2">
            <a:extLst>
              <a:ext uri="{FF2B5EF4-FFF2-40B4-BE49-F238E27FC236}">
                <a16:creationId xmlns:a16="http://schemas.microsoft.com/office/drawing/2014/main" id="{9B33C741-5465-1B92-6148-C1117CA70DF4}"/>
              </a:ext>
            </a:extLst>
          </p:cNvPr>
          <p:cNvSpPr txBox="1"/>
          <p:nvPr/>
        </p:nvSpPr>
        <p:spPr>
          <a:xfrm>
            <a:off x="6378718" y="157162"/>
            <a:ext cx="4023359" cy="750941"/>
          </a:xfrm>
          <a:prstGeom prst="roundRect">
            <a:avLst>
              <a:gd name="adj" fmla="val 49780"/>
            </a:avLst>
          </a:prstGeom>
          <a:solidFill>
            <a:schemeClr val="accent2">
              <a:lumMod val="40000"/>
              <a:lumOff val="60000"/>
            </a:schemeClr>
          </a:solidFill>
        </p:spPr>
        <p:txBody>
          <a:bodyPr vert="horz" lIns="91440" tIns="45720" rIns="91440" bIns="45720" rtlCol="0" anchor="ctr">
            <a:normAutofit/>
          </a:bodyPr>
          <a:lstStyle/>
          <a:p>
            <a:pPr marR="0" lvl="0" algn="ctr" fontAlgn="auto">
              <a:lnSpc>
                <a:spcPct val="90000"/>
              </a:lnSpc>
              <a:spcBef>
                <a:spcPts val="1000"/>
              </a:spcBef>
              <a:spcAft>
                <a:spcPts val="0"/>
              </a:spcAft>
              <a:buClrTx/>
              <a:buSzTx/>
              <a:tabLst/>
              <a:defRPr/>
            </a:pPr>
            <a:r>
              <a:rPr kumimoji="0" lang="en-US" sz="2000" b="0" i="0" u="none" strike="noStrike" cap="none" spc="0" normalizeH="0" baseline="0" noProof="0" dirty="0">
                <a:ln>
                  <a:noFill/>
                </a:ln>
                <a:solidFill>
                  <a:sysClr val="windowText" lastClr="000000"/>
                </a:solidFill>
                <a:effectLst/>
                <a:uLnTx/>
                <a:uFillTx/>
              </a:rPr>
              <a:t>Augmented Reality Museum</a:t>
            </a:r>
          </a:p>
        </p:txBody>
      </p:sp>
      <p:sp>
        <p:nvSpPr>
          <p:cNvPr id="1048" name="Rectangle 10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512F1F5A-632A-2417-8A0E-C35AA4F815E2}"/>
              </a:ext>
            </a:extLst>
          </p:cNvPr>
          <p:cNvPicPr>
            <a:picLocks noChangeAspect="1"/>
          </p:cNvPicPr>
          <p:nvPr/>
        </p:nvPicPr>
        <p:blipFill>
          <a:blip r:embed="rId4">
            <a:alphaModFix amt="85000"/>
          </a:blip>
          <a:stretch>
            <a:fillRect/>
          </a:stretch>
        </p:blipFill>
        <p:spPr>
          <a:xfrm>
            <a:off x="7729539" y="1585912"/>
            <a:ext cx="2443162" cy="1026407"/>
          </a:xfrm>
          <a:prstGeom prst="rect">
            <a:avLst/>
          </a:prstGeom>
          <a:scene3d>
            <a:camera prst="orthographicFront">
              <a:rot lat="21299999" lon="19199986" rev="0"/>
            </a:camera>
            <a:lightRig rig="threePt" dir="t"/>
          </a:scene3d>
        </p:spPr>
      </p:pic>
    </p:spTree>
    <p:extLst>
      <p:ext uri="{BB962C8B-B14F-4D97-AF65-F5344CB8AC3E}">
        <p14:creationId xmlns:p14="http://schemas.microsoft.com/office/powerpoint/2010/main" val="1933981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E51E1D58-EF53-5978-4B9D-EE981F2F1B27}"/>
            </a:ext>
          </a:extLst>
        </p:cNvPr>
        <p:cNvGrpSpPr/>
        <p:nvPr/>
      </p:nvGrpSpPr>
      <p:grpSpPr>
        <a:xfrm>
          <a:off x="0" y="0"/>
          <a:ext cx="0" cy="0"/>
          <a:chOff x="0" y="0"/>
          <a:chExt cx="0" cy="0"/>
        </a:xfrm>
      </p:grpSpPr>
      <p:sp>
        <p:nvSpPr>
          <p:cNvPr id="180" name="Rounded Rectangle 179">
            <a:extLst>
              <a:ext uri="{FF2B5EF4-FFF2-40B4-BE49-F238E27FC236}">
                <a16:creationId xmlns:a16="http://schemas.microsoft.com/office/drawing/2014/main" id="{DEDB4CC6-ED55-F6ED-F740-6AD9A500F2DE}"/>
              </a:ext>
            </a:extLst>
          </p:cNvPr>
          <p:cNvSpPr/>
          <p:nvPr/>
        </p:nvSpPr>
        <p:spPr>
          <a:xfrm>
            <a:off x="780128" y="2638632"/>
            <a:ext cx="2766310" cy="2328747"/>
          </a:xfrm>
          <a:prstGeom prst="roundRect">
            <a:avLst>
              <a:gd name="adj" fmla="val 2214"/>
            </a:avLst>
          </a:prstGeom>
          <a:solidFill>
            <a:schemeClr val="accent1">
              <a:lumMod val="40000"/>
              <a:lumOff val="60000"/>
              <a:alpha val="4031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176" name="Table 175">
            <a:extLst>
              <a:ext uri="{FF2B5EF4-FFF2-40B4-BE49-F238E27FC236}">
                <a16:creationId xmlns:a16="http://schemas.microsoft.com/office/drawing/2014/main" id="{1EDC58DF-61F5-DB0D-06DA-462D55E89062}"/>
              </a:ext>
            </a:extLst>
          </p:cNvPr>
          <p:cNvGraphicFramePr>
            <a:graphicFrameLocks noGrp="1"/>
          </p:cNvGraphicFramePr>
          <p:nvPr/>
        </p:nvGraphicFramePr>
        <p:xfrm>
          <a:off x="912444" y="3569952"/>
          <a:ext cx="2445476" cy="701040"/>
        </p:xfrm>
        <a:graphic>
          <a:graphicData uri="http://schemas.openxmlformats.org/drawingml/2006/table">
            <a:tbl>
              <a:tblPr firstRow="1" bandRow="1">
                <a:tableStyleId>{5C22544A-7EE6-4342-B048-85BDC9FD1C3A}</a:tableStyleId>
              </a:tblPr>
              <a:tblGrid>
                <a:gridCol w="1198789">
                  <a:extLst>
                    <a:ext uri="{9D8B030D-6E8A-4147-A177-3AD203B41FA5}">
                      <a16:colId xmlns:a16="http://schemas.microsoft.com/office/drawing/2014/main" val="2286801473"/>
                    </a:ext>
                  </a:extLst>
                </a:gridCol>
                <a:gridCol w="1246687">
                  <a:extLst>
                    <a:ext uri="{9D8B030D-6E8A-4147-A177-3AD203B41FA5}">
                      <a16:colId xmlns:a16="http://schemas.microsoft.com/office/drawing/2014/main" val="4186985083"/>
                    </a:ext>
                  </a:extLst>
                </a:gridCol>
              </a:tblGrid>
              <a:tr h="199029">
                <a:tc>
                  <a:txBody>
                    <a:bodyPr/>
                    <a:lstStyle/>
                    <a:p>
                      <a:r>
                        <a:rPr lang="en-US" sz="1200" b="0" dirty="0">
                          <a:solidFill>
                            <a:schemeClr val="tx1"/>
                          </a:solidFill>
                        </a:rPr>
                        <a:t>Spatial names</a:t>
                      </a:r>
                    </a:p>
                  </a:txBody>
                  <a:tcPr>
                    <a:solidFill>
                      <a:schemeClr val="accent1">
                        <a:lumMod val="40000"/>
                        <a:lumOff val="60000"/>
                      </a:schemeClr>
                    </a:solidFill>
                  </a:tcPr>
                </a:tc>
                <a:tc>
                  <a:txBody>
                    <a:bodyPr/>
                    <a:lstStyle/>
                    <a:p>
                      <a:r>
                        <a:rPr lang="en-US" sz="1200" b="0" dirty="0">
                          <a:solidFill>
                            <a:schemeClr val="tx1"/>
                          </a:solidFill>
                        </a:rPr>
                        <a:t>AR Content</a:t>
                      </a:r>
                    </a:p>
                  </a:txBody>
                  <a:tcPr>
                    <a:solidFill>
                      <a:schemeClr val="accent1">
                        <a:lumMod val="40000"/>
                        <a:lumOff val="60000"/>
                      </a:schemeClr>
                    </a:solidFill>
                  </a:tcPr>
                </a:tc>
                <a:extLst>
                  <a:ext uri="{0D108BD9-81ED-4DB2-BD59-A6C34878D82A}">
                    <a16:rowId xmlns:a16="http://schemas.microsoft.com/office/drawing/2014/main" val="4096418953"/>
                  </a:ext>
                </a:extLst>
              </a:tr>
              <a:tr h="199029">
                <a:tc>
                  <a:txBody>
                    <a:bodyPr/>
                    <a:lstStyle/>
                    <a:p>
                      <a:r>
                        <a:rPr lang="en-US" sz="800" b="0" dirty="0"/>
                        <a:t>…</a:t>
                      </a:r>
                    </a:p>
                  </a:txBody>
                  <a:tcPr/>
                </a:tc>
                <a:tc>
                  <a:txBody>
                    <a:bodyPr/>
                    <a:lstStyle/>
                    <a:p>
                      <a:r>
                        <a:rPr lang="en-US" sz="800" b="0" dirty="0"/>
                        <a:t>…</a:t>
                      </a:r>
                    </a:p>
                  </a:txBody>
                  <a:tcPr/>
                </a:tc>
                <a:extLst>
                  <a:ext uri="{0D108BD9-81ED-4DB2-BD59-A6C34878D82A}">
                    <a16:rowId xmlns:a16="http://schemas.microsoft.com/office/drawing/2014/main" val="2175078156"/>
                  </a:ext>
                </a:extLst>
              </a:tr>
              <a:tr h="199029">
                <a:tc>
                  <a:txBody>
                    <a:bodyPr/>
                    <a:lstStyle/>
                    <a:p>
                      <a:r>
                        <a:rPr lang="en-US" sz="800" b="0" dirty="0"/>
                        <a:t>…</a:t>
                      </a:r>
                    </a:p>
                  </a:txBody>
                  <a:tcPr/>
                </a:tc>
                <a:tc>
                  <a:txBody>
                    <a:bodyPr/>
                    <a:lstStyle/>
                    <a:p>
                      <a:r>
                        <a:rPr lang="en-US" sz="800" b="0" dirty="0"/>
                        <a:t>…</a:t>
                      </a:r>
                    </a:p>
                  </a:txBody>
                  <a:tcPr/>
                </a:tc>
                <a:extLst>
                  <a:ext uri="{0D108BD9-81ED-4DB2-BD59-A6C34878D82A}">
                    <a16:rowId xmlns:a16="http://schemas.microsoft.com/office/drawing/2014/main" val="2168566450"/>
                  </a:ext>
                </a:extLst>
              </a:tr>
            </a:tbl>
          </a:graphicData>
        </a:graphic>
      </p:graphicFrame>
      <p:sp>
        <p:nvSpPr>
          <p:cNvPr id="177" name="TextBox 176">
            <a:extLst>
              <a:ext uri="{FF2B5EF4-FFF2-40B4-BE49-F238E27FC236}">
                <a16:creationId xmlns:a16="http://schemas.microsoft.com/office/drawing/2014/main" id="{D68A985F-68D3-58C4-464C-A7F52051F72D}"/>
              </a:ext>
            </a:extLst>
          </p:cNvPr>
          <p:cNvSpPr txBox="1"/>
          <p:nvPr/>
        </p:nvSpPr>
        <p:spPr>
          <a:xfrm>
            <a:off x="1486204" y="4403163"/>
            <a:ext cx="1115024" cy="341293"/>
          </a:xfrm>
          <a:prstGeom prst="roundRect">
            <a:avLst>
              <a:gd name="adj" fmla="val 33041"/>
            </a:avLst>
          </a:prstGeom>
          <a:solidFill>
            <a:srgbClr val="4C81A5"/>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Content DB</a:t>
            </a:r>
          </a:p>
        </p:txBody>
      </p:sp>
      <p:sp>
        <p:nvSpPr>
          <p:cNvPr id="178" name="ClientBox">
            <a:extLst>
              <a:ext uri="{FF2B5EF4-FFF2-40B4-BE49-F238E27FC236}">
                <a16:creationId xmlns:a16="http://schemas.microsoft.com/office/drawing/2014/main" id="{AF72956F-053C-2125-B764-436BD2EECCB3}"/>
              </a:ext>
            </a:extLst>
          </p:cNvPr>
          <p:cNvSpPr/>
          <p:nvPr/>
        </p:nvSpPr>
        <p:spPr>
          <a:xfrm>
            <a:off x="841974" y="3467760"/>
            <a:ext cx="2569029" cy="1381452"/>
          </a:xfrm>
          <a:prstGeom prst="roundRect">
            <a:avLst>
              <a:gd name="adj" fmla="val 248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1" name="TextBox 180">
            <a:extLst>
              <a:ext uri="{FF2B5EF4-FFF2-40B4-BE49-F238E27FC236}">
                <a16:creationId xmlns:a16="http://schemas.microsoft.com/office/drawing/2014/main" id="{C3FA19F8-890F-F501-F949-354A2BF406A1}"/>
              </a:ext>
            </a:extLst>
          </p:cNvPr>
          <p:cNvSpPr txBox="1"/>
          <p:nvPr/>
        </p:nvSpPr>
        <p:spPr>
          <a:xfrm>
            <a:off x="1443379" y="2783164"/>
            <a:ext cx="1554400" cy="417135"/>
          </a:xfrm>
          <a:prstGeom prst="roundRect">
            <a:avLst>
              <a:gd name="adj" fmla="val 33041"/>
            </a:avLst>
          </a:prstGeom>
          <a:solidFill>
            <a:srgbClr val="163F5A"/>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AR Content</a:t>
            </a:r>
          </a:p>
        </p:txBody>
      </p:sp>
      <p:sp>
        <p:nvSpPr>
          <p:cNvPr id="159" name="ClientBox">
            <a:extLst>
              <a:ext uri="{FF2B5EF4-FFF2-40B4-BE49-F238E27FC236}">
                <a16:creationId xmlns:a16="http://schemas.microsoft.com/office/drawing/2014/main" id="{16166CF0-0072-54B6-322C-11D8D6F6AAD3}"/>
              </a:ext>
            </a:extLst>
          </p:cNvPr>
          <p:cNvSpPr/>
          <p:nvPr/>
        </p:nvSpPr>
        <p:spPr>
          <a:xfrm>
            <a:off x="4310765" y="2502865"/>
            <a:ext cx="4408651" cy="2968852"/>
          </a:xfrm>
          <a:prstGeom prst="roundRect">
            <a:avLst>
              <a:gd name="adj" fmla="val 5946"/>
            </a:avLst>
          </a:prstGeom>
          <a:solidFill>
            <a:schemeClr val="bg1">
              <a:alpha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024D402-AED9-4CA8-AB72-FF07138B4889}"/>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Example: Application Design</a:t>
            </a:r>
          </a:p>
        </p:txBody>
      </p:sp>
      <p:pic>
        <p:nvPicPr>
          <p:cNvPr id="160" name="PhoneIcon" descr="Smart Phone with solid fill">
            <a:extLst>
              <a:ext uri="{FF2B5EF4-FFF2-40B4-BE49-F238E27FC236}">
                <a16:creationId xmlns:a16="http://schemas.microsoft.com/office/drawing/2014/main" id="{41917876-3364-C278-BDA4-69C78B7E4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8711" y="1706882"/>
            <a:ext cx="765984" cy="765984"/>
          </a:xfrm>
          <a:prstGeom prst="rect">
            <a:avLst/>
          </a:prstGeom>
        </p:spPr>
      </p:pic>
      <p:sp>
        <p:nvSpPr>
          <p:cNvPr id="161" name="Rounded Rectangle 160">
            <a:extLst>
              <a:ext uri="{FF2B5EF4-FFF2-40B4-BE49-F238E27FC236}">
                <a16:creationId xmlns:a16="http://schemas.microsoft.com/office/drawing/2014/main" id="{1F36E4F2-0267-53B4-9C9D-A73DECDC7569}"/>
              </a:ext>
            </a:extLst>
          </p:cNvPr>
          <p:cNvSpPr/>
          <p:nvPr/>
        </p:nvSpPr>
        <p:spPr>
          <a:xfrm>
            <a:off x="4480508" y="2554298"/>
            <a:ext cx="1739860" cy="2815744"/>
          </a:xfrm>
          <a:prstGeom prst="roundRect">
            <a:avLst>
              <a:gd name="adj" fmla="val 2214"/>
            </a:avLst>
          </a:prstGeom>
          <a:solidFill>
            <a:schemeClr val="accent1">
              <a:lumMod val="40000"/>
              <a:lumOff val="60000"/>
              <a:alpha val="4031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3" name="TextBox 162">
            <a:extLst>
              <a:ext uri="{FF2B5EF4-FFF2-40B4-BE49-F238E27FC236}">
                <a16:creationId xmlns:a16="http://schemas.microsoft.com/office/drawing/2014/main" id="{860B3768-29D1-F3CA-7FDE-E26C10F80CDA}"/>
              </a:ext>
            </a:extLst>
          </p:cNvPr>
          <p:cNvSpPr txBox="1"/>
          <p:nvPr/>
        </p:nvSpPr>
        <p:spPr>
          <a:xfrm>
            <a:off x="4604028" y="2582903"/>
            <a:ext cx="1554400" cy="720507"/>
          </a:xfrm>
          <a:prstGeom prst="roundRect">
            <a:avLst>
              <a:gd name="adj" fmla="val 33041"/>
            </a:avLst>
          </a:prstGeom>
          <a:solidFill>
            <a:srgbClr val="163F5A"/>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AR Content Placement</a:t>
            </a:r>
          </a:p>
        </p:txBody>
      </p:sp>
      <p:pic>
        <p:nvPicPr>
          <p:cNvPr id="164" name="Picture 4">
            <a:extLst>
              <a:ext uri="{FF2B5EF4-FFF2-40B4-BE49-F238E27FC236}">
                <a16:creationId xmlns:a16="http://schemas.microsoft.com/office/drawing/2014/main" id="{CA22231C-DFC9-BF98-80C9-992E46FBDE27}"/>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860285" y="3453699"/>
            <a:ext cx="990184" cy="990184"/>
          </a:xfrm>
          <a:prstGeom prst="roundRect">
            <a:avLst>
              <a:gd name="adj" fmla="val 8594"/>
            </a:avLst>
          </a:prstGeom>
          <a:solidFill>
            <a:srgbClr val="FFFFFF">
              <a:shade val="85000"/>
            </a:srgbClr>
          </a:solidFill>
          <a:ln>
            <a:noFill/>
          </a:ln>
          <a:effectLst/>
        </p:spPr>
      </p:pic>
      <p:sp>
        <p:nvSpPr>
          <p:cNvPr id="165" name="TextBox 164">
            <a:extLst>
              <a:ext uri="{FF2B5EF4-FFF2-40B4-BE49-F238E27FC236}">
                <a16:creationId xmlns:a16="http://schemas.microsoft.com/office/drawing/2014/main" id="{30104B52-1EBB-7610-EB2A-DB1F4C5F6735}"/>
              </a:ext>
            </a:extLst>
          </p:cNvPr>
          <p:cNvSpPr txBox="1"/>
          <p:nvPr/>
        </p:nvSpPr>
        <p:spPr>
          <a:xfrm>
            <a:off x="4813800" y="4556709"/>
            <a:ext cx="1156886" cy="644664"/>
          </a:xfrm>
          <a:prstGeom prst="roundRect">
            <a:avLst>
              <a:gd name="adj" fmla="val 33041"/>
            </a:avLst>
          </a:prstGeom>
          <a:solidFill>
            <a:srgbClr val="4C81A5"/>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panose="02110004020202020204"/>
                <a:ea typeface="+mn-ea"/>
                <a:cs typeface="+mn-cs"/>
              </a:rPr>
              <a:t>Render Content</a:t>
            </a:r>
          </a:p>
        </p:txBody>
      </p:sp>
      <p:cxnSp>
        <p:nvCxnSpPr>
          <p:cNvPr id="166" name="Straight Arrow Connector 165">
            <a:extLst>
              <a:ext uri="{FF2B5EF4-FFF2-40B4-BE49-F238E27FC236}">
                <a16:creationId xmlns:a16="http://schemas.microsoft.com/office/drawing/2014/main" id="{5CAF311B-A0D0-002F-984C-F96951963E4A}"/>
              </a:ext>
            </a:extLst>
          </p:cNvPr>
          <p:cNvCxnSpPr>
            <a:cxnSpLocks/>
          </p:cNvCxnSpPr>
          <p:nvPr/>
        </p:nvCxnSpPr>
        <p:spPr>
          <a:xfrm>
            <a:off x="6218711" y="3389784"/>
            <a:ext cx="1046612" cy="0"/>
          </a:xfrm>
          <a:prstGeom prst="straightConnector1">
            <a:avLst/>
          </a:prstGeom>
          <a:ln w="28575">
            <a:solidFill>
              <a:srgbClr val="163F5A"/>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67" name="TextBox 166">
            <a:extLst>
              <a:ext uri="{FF2B5EF4-FFF2-40B4-BE49-F238E27FC236}">
                <a16:creationId xmlns:a16="http://schemas.microsoft.com/office/drawing/2014/main" id="{EA2BA60F-728B-E6BF-56D2-6F0DF89708D1}"/>
              </a:ext>
            </a:extLst>
          </p:cNvPr>
          <p:cNvSpPr txBox="1"/>
          <p:nvPr/>
        </p:nvSpPr>
        <p:spPr>
          <a:xfrm>
            <a:off x="6353541" y="3335015"/>
            <a:ext cx="89161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Names</a:t>
            </a:r>
          </a:p>
        </p:txBody>
      </p:sp>
      <p:cxnSp>
        <p:nvCxnSpPr>
          <p:cNvPr id="168" name="Straight Arrow Connector 167">
            <a:extLst>
              <a:ext uri="{FF2B5EF4-FFF2-40B4-BE49-F238E27FC236}">
                <a16:creationId xmlns:a16="http://schemas.microsoft.com/office/drawing/2014/main" id="{55EA6AD1-CD52-3762-9DC4-E66EB29BC38E}"/>
              </a:ext>
            </a:extLst>
          </p:cNvPr>
          <p:cNvCxnSpPr>
            <a:cxnSpLocks/>
          </p:cNvCxnSpPr>
          <p:nvPr/>
        </p:nvCxnSpPr>
        <p:spPr>
          <a:xfrm>
            <a:off x="6218711" y="4500118"/>
            <a:ext cx="1046612" cy="0"/>
          </a:xfrm>
          <a:prstGeom prst="straightConnector1">
            <a:avLst/>
          </a:prstGeom>
          <a:ln w="28575">
            <a:solidFill>
              <a:srgbClr val="163F5A"/>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9" name="TextBox 168">
            <a:extLst>
              <a:ext uri="{FF2B5EF4-FFF2-40B4-BE49-F238E27FC236}">
                <a16:creationId xmlns:a16="http://schemas.microsoft.com/office/drawing/2014/main" id="{E09C656B-2B84-C7BF-C718-6E5B002A8799}"/>
              </a:ext>
            </a:extLst>
          </p:cNvPr>
          <p:cNvSpPr txBox="1"/>
          <p:nvPr/>
        </p:nvSpPr>
        <p:spPr>
          <a:xfrm>
            <a:off x="5964817" y="4174190"/>
            <a:ext cx="15544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Localization</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82" name="Straight Arrow Connector 181">
            <a:extLst>
              <a:ext uri="{FF2B5EF4-FFF2-40B4-BE49-F238E27FC236}">
                <a16:creationId xmlns:a16="http://schemas.microsoft.com/office/drawing/2014/main" id="{A19AACAB-83C2-B97C-618B-366868BB3ED7}"/>
              </a:ext>
            </a:extLst>
          </p:cNvPr>
          <p:cNvCxnSpPr>
            <a:cxnSpLocks/>
          </p:cNvCxnSpPr>
          <p:nvPr/>
        </p:nvCxnSpPr>
        <p:spPr>
          <a:xfrm>
            <a:off x="3546438" y="3390440"/>
            <a:ext cx="764327" cy="0"/>
          </a:xfrm>
          <a:prstGeom prst="straightConnector1">
            <a:avLst/>
          </a:prstGeom>
          <a:ln w="28575">
            <a:solidFill>
              <a:srgbClr val="163F5A"/>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3CC7ABD8-9FF7-554C-82B2-61425131740E}"/>
              </a:ext>
            </a:extLst>
          </p:cNvPr>
          <p:cNvSpPr txBox="1"/>
          <p:nvPr/>
        </p:nvSpPr>
        <p:spPr>
          <a:xfrm>
            <a:off x="3482793" y="3101201"/>
            <a:ext cx="89161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Names</a:t>
            </a:r>
          </a:p>
        </p:txBody>
      </p:sp>
      <p:cxnSp>
        <p:nvCxnSpPr>
          <p:cNvPr id="185" name="Straight Arrow Connector 184">
            <a:extLst>
              <a:ext uri="{FF2B5EF4-FFF2-40B4-BE49-F238E27FC236}">
                <a16:creationId xmlns:a16="http://schemas.microsoft.com/office/drawing/2014/main" id="{B3189AAE-B88C-4834-CC5A-0EA9A9FB04F0}"/>
              </a:ext>
            </a:extLst>
          </p:cNvPr>
          <p:cNvCxnSpPr>
            <a:cxnSpLocks/>
          </p:cNvCxnSpPr>
          <p:nvPr/>
        </p:nvCxnSpPr>
        <p:spPr>
          <a:xfrm>
            <a:off x="3546438" y="4538513"/>
            <a:ext cx="753931" cy="0"/>
          </a:xfrm>
          <a:prstGeom prst="straightConnector1">
            <a:avLst/>
          </a:prstGeom>
          <a:ln w="28575">
            <a:solidFill>
              <a:srgbClr val="163F5A"/>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6" name="TextBox 185">
            <a:extLst>
              <a:ext uri="{FF2B5EF4-FFF2-40B4-BE49-F238E27FC236}">
                <a16:creationId xmlns:a16="http://schemas.microsoft.com/office/drawing/2014/main" id="{7B9C4567-A7BC-FE6C-0D3D-B5768FCF0B31}"/>
              </a:ext>
            </a:extLst>
          </p:cNvPr>
          <p:cNvSpPr txBox="1"/>
          <p:nvPr/>
        </p:nvSpPr>
        <p:spPr>
          <a:xfrm>
            <a:off x="3472397" y="4249274"/>
            <a:ext cx="89161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Content</a:t>
            </a:r>
          </a:p>
        </p:txBody>
      </p:sp>
      <p:cxnSp>
        <p:nvCxnSpPr>
          <p:cNvPr id="188" name="Straight Connector 187">
            <a:extLst>
              <a:ext uri="{FF2B5EF4-FFF2-40B4-BE49-F238E27FC236}">
                <a16:creationId xmlns:a16="http://schemas.microsoft.com/office/drawing/2014/main" id="{7785929B-91B6-BC72-CBDA-D99F38AF09E0}"/>
              </a:ext>
            </a:extLst>
          </p:cNvPr>
          <p:cNvCxnSpPr/>
          <p:nvPr/>
        </p:nvCxnSpPr>
        <p:spPr>
          <a:xfrm flipH="1">
            <a:off x="4310765" y="3389784"/>
            <a:ext cx="1907946" cy="0"/>
          </a:xfrm>
          <a:prstGeom prst="line">
            <a:avLst/>
          </a:prstGeom>
          <a:ln w="1270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91" name="Freeform 190">
            <a:extLst>
              <a:ext uri="{FF2B5EF4-FFF2-40B4-BE49-F238E27FC236}">
                <a16:creationId xmlns:a16="http://schemas.microsoft.com/office/drawing/2014/main" id="{D6FBA67E-64A1-1492-13C8-D12806CC5825}"/>
              </a:ext>
            </a:extLst>
          </p:cNvPr>
          <p:cNvSpPr/>
          <p:nvPr/>
        </p:nvSpPr>
        <p:spPr>
          <a:xfrm>
            <a:off x="4295493" y="4532243"/>
            <a:ext cx="526774" cy="367748"/>
          </a:xfrm>
          <a:custGeom>
            <a:avLst/>
            <a:gdLst>
              <a:gd name="connsiteX0" fmla="*/ 0 w 526774"/>
              <a:gd name="connsiteY0" fmla="*/ 0 h 367748"/>
              <a:gd name="connsiteX1" fmla="*/ 308113 w 526774"/>
              <a:gd name="connsiteY1" fmla="*/ 0 h 367748"/>
              <a:gd name="connsiteX2" fmla="*/ 308113 w 526774"/>
              <a:gd name="connsiteY2" fmla="*/ 367748 h 367748"/>
              <a:gd name="connsiteX3" fmla="*/ 526774 w 526774"/>
              <a:gd name="connsiteY3" fmla="*/ 367748 h 367748"/>
            </a:gdLst>
            <a:ahLst/>
            <a:cxnLst>
              <a:cxn ang="0">
                <a:pos x="connsiteX0" y="connsiteY0"/>
              </a:cxn>
              <a:cxn ang="0">
                <a:pos x="connsiteX1" y="connsiteY1"/>
              </a:cxn>
              <a:cxn ang="0">
                <a:pos x="connsiteX2" y="connsiteY2"/>
              </a:cxn>
              <a:cxn ang="0">
                <a:pos x="connsiteX3" y="connsiteY3"/>
              </a:cxn>
            </a:cxnLst>
            <a:rect l="l" t="t" r="r" b="b"/>
            <a:pathLst>
              <a:path w="526774" h="367748">
                <a:moveTo>
                  <a:pt x="0" y="0"/>
                </a:moveTo>
                <a:lnTo>
                  <a:pt x="308113" y="0"/>
                </a:lnTo>
                <a:lnTo>
                  <a:pt x="308113" y="367748"/>
                </a:lnTo>
                <a:lnTo>
                  <a:pt x="526774" y="367748"/>
                </a:lnTo>
              </a:path>
            </a:pathLst>
          </a:custGeom>
          <a:noFill/>
          <a:ln w="127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2" name="Oval 191">
            <a:extLst>
              <a:ext uri="{FF2B5EF4-FFF2-40B4-BE49-F238E27FC236}">
                <a16:creationId xmlns:a16="http://schemas.microsoft.com/office/drawing/2014/main" id="{3E8DD433-9C8E-D1B9-14F3-C2AD5A80133D}"/>
              </a:ext>
            </a:extLst>
          </p:cNvPr>
          <p:cNvSpPr/>
          <p:nvPr/>
        </p:nvSpPr>
        <p:spPr>
          <a:xfrm>
            <a:off x="6563735" y="2694525"/>
            <a:ext cx="356563" cy="356563"/>
          </a:xfrm>
          <a:prstGeom prst="ellipse">
            <a:avLst/>
          </a:prstGeom>
          <a:solidFill>
            <a:srgbClr val="153F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1</a:t>
            </a:r>
          </a:p>
        </p:txBody>
      </p:sp>
      <p:sp>
        <p:nvSpPr>
          <p:cNvPr id="193" name="Oval 192">
            <a:extLst>
              <a:ext uri="{FF2B5EF4-FFF2-40B4-BE49-F238E27FC236}">
                <a16:creationId xmlns:a16="http://schemas.microsoft.com/office/drawing/2014/main" id="{76B28A49-692B-93F6-CC04-A490CED4542A}"/>
              </a:ext>
            </a:extLst>
          </p:cNvPr>
          <p:cNvSpPr/>
          <p:nvPr/>
        </p:nvSpPr>
        <p:spPr>
          <a:xfrm>
            <a:off x="3750320" y="2756026"/>
            <a:ext cx="356563" cy="356563"/>
          </a:xfrm>
          <a:prstGeom prst="ellipse">
            <a:avLst/>
          </a:prstGeom>
          <a:solidFill>
            <a:srgbClr val="153F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2</a:t>
            </a:r>
          </a:p>
        </p:txBody>
      </p:sp>
      <p:sp>
        <p:nvSpPr>
          <p:cNvPr id="194" name="Oval 193">
            <a:extLst>
              <a:ext uri="{FF2B5EF4-FFF2-40B4-BE49-F238E27FC236}">
                <a16:creationId xmlns:a16="http://schemas.microsoft.com/office/drawing/2014/main" id="{D9FACB29-67DC-23DC-608B-DAA381C5E871}"/>
              </a:ext>
            </a:extLst>
          </p:cNvPr>
          <p:cNvSpPr/>
          <p:nvPr/>
        </p:nvSpPr>
        <p:spPr>
          <a:xfrm>
            <a:off x="3754046" y="3892711"/>
            <a:ext cx="356563" cy="356563"/>
          </a:xfrm>
          <a:prstGeom prst="ellipse">
            <a:avLst/>
          </a:prstGeom>
          <a:solidFill>
            <a:srgbClr val="153F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3</a:t>
            </a:r>
          </a:p>
        </p:txBody>
      </p:sp>
      <p:sp>
        <p:nvSpPr>
          <p:cNvPr id="195" name="Oval 194">
            <a:extLst>
              <a:ext uri="{FF2B5EF4-FFF2-40B4-BE49-F238E27FC236}">
                <a16:creationId xmlns:a16="http://schemas.microsoft.com/office/drawing/2014/main" id="{54CA23A6-45F9-6B9E-A447-0765C9009558}"/>
              </a:ext>
            </a:extLst>
          </p:cNvPr>
          <p:cNvSpPr/>
          <p:nvPr/>
        </p:nvSpPr>
        <p:spPr>
          <a:xfrm>
            <a:off x="6008032" y="4700759"/>
            <a:ext cx="356563" cy="356563"/>
          </a:xfrm>
          <a:prstGeom prst="ellipse">
            <a:avLst/>
          </a:prstGeom>
          <a:solidFill>
            <a:srgbClr val="153F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4</a:t>
            </a:r>
          </a:p>
        </p:txBody>
      </p:sp>
      <p:grpSp>
        <p:nvGrpSpPr>
          <p:cNvPr id="257" name="Group 256">
            <a:extLst>
              <a:ext uri="{FF2B5EF4-FFF2-40B4-BE49-F238E27FC236}">
                <a16:creationId xmlns:a16="http://schemas.microsoft.com/office/drawing/2014/main" id="{E026FA02-2413-29B2-F137-B6AB75E67984}"/>
              </a:ext>
            </a:extLst>
          </p:cNvPr>
          <p:cNvGrpSpPr/>
          <p:nvPr/>
        </p:nvGrpSpPr>
        <p:grpSpPr>
          <a:xfrm>
            <a:off x="4011394" y="5682194"/>
            <a:ext cx="6745235" cy="769441"/>
            <a:chOff x="5082500" y="5609140"/>
            <a:chExt cx="6745235" cy="769441"/>
          </a:xfrm>
        </p:grpSpPr>
        <p:sp>
          <p:nvSpPr>
            <p:cNvPr id="196" name="Rounded Rectangle 195">
              <a:extLst>
                <a:ext uri="{FF2B5EF4-FFF2-40B4-BE49-F238E27FC236}">
                  <a16:creationId xmlns:a16="http://schemas.microsoft.com/office/drawing/2014/main" id="{F3148EFB-6139-ED6A-483B-BBE5357EBF67}"/>
                </a:ext>
              </a:extLst>
            </p:cNvPr>
            <p:cNvSpPr/>
            <p:nvPr/>
          </p:nvSpPr>
          <p:spPr>
            <a:xfrm>
              <a:off x="5082500" y="5687254"/>
              <a:ext cx="6745235" cy="613215"/>
            </a:xfrm>
            <a:prstGeom prst="roundRect">
              <a:avLst>
                <a:gd name="adj" fmla="val 5129"/>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lIns="54864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2060"/>
                  </a:solidFill>
                  <a:effectLst/>
                  <a:uLnTx/>
                  <a:uFillTx/>
                  <a:latin typeface="Aptos" panose="02110004020202020204"/>
                  <a:ea typeface="+mn-ea"/>
                  <a:cs typeface="+mn-cs"/>
                </a:rPr>
                <a:t>OpenFLAME</a:t>
              </a:r>
              <a:r>
                <a:rPr kumimoji="0" lang="en-US" sz="1800" b="0" i="0" u="none" strike="noStrike" kern="1200" cap="none" spc="0" normalizeH="0" baseline="0" noProof="0" dirty="0">
                  <a:ln>
                    <a:noFill/>
                  </a:ln>
                  <a:solidFill>
                    <a:srgbClr val="002060"/>
                  </a:solidFill>
                  <a:effectLst/>
                  <a:uLnTx/>
                  <a:uFillTx/>
                  <a:latin typeface="Aptos" panose="02110004020202020204"/>
                  <a:ea typeface="+mn-ea"/>
                  <a:cs typeface="+mn-cs"/>
                </a:rPr>
                <a:t> does not maintain content or pointers to content.</a:t>
              </a:r>
            </a:p>
          </p:txBody>
        </p:sp>
        <p:sp>
          <p:nvSpPr>
            <p:cNvPr id="197" name="TextBox 196">
              <a:extLst>
                <a:ext uri="{FF2B5EF4-FFF2-40B4-BE49-F238E27FC236}">
                  <a16:creationId xmlns:a16="http://schemas.microsoft.com/office/drawing/2014/main" id="{22232FA3-8963-2619-43B9-CC6ED4DB7920}"/>
                </a:ext>
              </a:extLst>
            </p:cNvPr>
            <p:cNvSpPr txBox="1"/>
            <p:nvPr/>
          </p:nvSpPr>
          <p:spPr>
            <a:xfrm>
              <a:off x="5167622" y="5609140"/>
              <a:ext cx="372218"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solidFill>
                      <a:prstClr val="black"/>
                    </a:solidFill>
                  </a:ln>
                  <a:solidFill>
                    <a:srgbClr val="E97132">
                      <a:lumMod val="75000"/>
                    </a:srgbClr>
                  </a:solidFill>
                  <a:effectLst/>
                  <a:uLnTx/>
                  <a:uFillTx/>
                  <a:latin typeface="Arial Rounded MT Bold" panose="020F0704030504030204" pitchFamily="34" charset="77"/>
                  <a:ea typeface="+mn-ea"/>
                  <a:cs typeface="AkayaTelivigala" pitchFamily="2" charset="77"/>
                </a:rPr>
                <a:t>!</a:t>
              </a:r>
              <a:endParaRPr kumimoji="0" lang="en-US" sz="1100" b="0" i="0" u="none" strike="noStrike" kern="1200" cap="none" spc="0" normalizeH="0" baseline="0" noProof="0" dirty="0">
                <a:ln>
                  <a:solidFill>
                    <a:prstClr val="black"/>
                  </a:solidFill>
                </a:ln>
                <a:solidFill>
                  <a:srgbClr val="E97132">
                    <a:lumMod val="75000"/>
                  </a:srgbClr>
                </a:solidFill>
                <a:effectLst/>
                <a:uLnTx/>
                <a:uFillTx/>
                <a:latin typeface="Arial Rounded MT Bold" panose="020F0704030504030204" pitchFamily="34" charset="77"/>
                <a:ea typeface="+mn-ea"/>
                <a:cs typeface="AkayaTelivigala" pitchFamily="2" charset="77"/>
              </a:endParaRPr>
            </a:p>
          </p:txBody>
        </p:sp>
      </p:grpSp>
      <p:pic>
        <p:nvPicPr>
          <p:cNvPr id="199" name="Graphic 198" descr="Database with solid fill">
            <a:extLst>
              <a:ext uri="{FF2B5EF4-FFF2-40B4-BE49-F238E27FC236}">
                <a16:creationId xmlns:a16="http://schemas.microsoft.com/office/drawing/2014/main" id="{11578CBE-9E22-470B-B4F2-5898BB3BBE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42229" y="1652310"/>
            <a:ext cx="914400" cy="914400"/>
          </a:xfrm>
          <a:prstGeom prst="rect">
            <a:avLst/>
          </a:prstGeom>
        </p:spPr>
      </p:pic>
      <p:pic>
        <p:nvPicPr>
          <p:cNvPr id="200" name="Graphic 199" descr="Database with solid fill">
            <a:extLst>
              <a:ext uri="{FF2B5EF4-FFF2-40B4-BE49-F238E27FC236}">
                <a16:creationId xmlns:a16="http://schemas.microsoft.com/office/drawing/2014/main" id="{F549A31E-92EC-C88A-F189-29A3CE34CE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63379" y="1706882"/>
            <a:ext cx="914400" cy="914400"/>
          </a:xfrm>
          <a:prstGeom prst="rect">
            <a:avLst/>
          </a:prstGeom>
        </p:spPr>
      </p:pic>
      <p:sp>
        <p:nvSpPr>
          <p:cNvPr id="209" name="Oval 208">
            <a:extLst>
              <a:ext uri="{FF2B5EF4-FFF2-40B4-BE49-F238E27FC236}">
                <a16:creationId xmlns:a16="http://schemas.microsoft.com/office/drawing/2014/main" id="{FADF885C-F772-1D5A-B489-30DCE85E5101}"/>
              </a:ext>
            </a:extLst>
          </p:cNvPr>
          <p:cNvSpPr/>
          <p:nvPr/>
        </p:nvSpPr>
        <p:spPr>
          <a:xfrm>
            <a:off x="6623631" y="4553289"/>
            <a:ext cx="356563" cy="356563"/>
          </a:xfrm>
          <a:prstGeom prst="ellipse">
            <a:avLst/>
          </a:prstGeom>
          <a:solidFill>
            <a:srgbClr val="153F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4</a:t>
            </a:r>
          </a:p>
        </p:txBody>
      </p:sp>
      <p:pic>
        <p:nvPicPr>
          <p:cNvPr id="234" name="Picture 233">
            <a:extLst>
              <a:ext uri="{FF2B5EF4-FFF2-40B4-BE49-F238E27FC236}">
                <a16:creationId xmlns:a16="http://schemas.microsoft.com/office/drawing/2014/main" id="{2A210D26-FCC1-1DC8-442A-2F9A8DAE8119}"/>
              </a:ext>
            </a:extLst>
          </p:cNvPr>
          <p:cNvPicPr>
            <a:picLocks noChangeAspect="1"/>
          </p:cNvPicPr>
          <p:nvPr/>
        </p:nvPicPr>
        <p:blipFill>
          <a:blip r:embed="rId8"/>
          <a:srcRect t="32137"/>
          <a:stretch/>
        </p:blipFill>
        <p:spPr>
          <a:xfrm>
            <a:off x="9690747" y="3507971"/>
            <a:ext cx="1177922" cy="1987626"/>
          </a:xfrm>
          <a:prstGeom prst="rect">
            <a:avLst/>
          </a:prstGeom>
        </p:spPr>
      </p:pic>
      <p:pic>
        <p:nvPicPr>
          <p:cNvPr id="243" name="Picture 242">
            <a:extLst>
              <a:ext uri="{FF2B5EF4-FFF2-40B4-BE49-F238E27FC236}">
                <a16:creationId xmlns:a16="http://schemas.microsoft.com/office/drawing/2014/main" id="{BC026B1A-1EDA-9ED1-D69B-823AF77E8DB5}"/>
              </a:ext>
            </a:extLst>
          </p:cNvPr>
          <p:cNvPicPr>
            <a:picLocks noChangeAspect="1"/>
          </p:cNvPicPr>
          <p:nvPr/>
        </p:nvPicPr>
        <p:blipFill>
          <a:blip r:embed="rId9"/>
          <a:stretch>
            <a:fillRect/>
          </a:stretch>
        </p:blipFill>
        <p:spPr>
          <a:xfrm>
            <a:off x="7265323" y="3017804"/>
            <a:ext cx="1367243" cy="1896754"/>
          </a:xfrm>
          <a:prstGeom prst="rect">
            <a:avLst/>
          </a:prstGeom>
        </p:spPr>
      </p:pic>
      <p:cxnSp>
        <p:nvCxnSpPr>
          <p:cNvPr id="246" name="Straight Arrow Connector 245">
            <a:extLst>
              <a:ext uri="{FF2B5EF4-FFF2-40B4-BE49-F238E27FC236}">
                <a16:creationId xmlns:a16="http://schemas.microsoft.com/office/drawing/2014/main" id="{E39024C8-3681-41C8-5E4A-53FDA9A54404}"/>
              </a:ext>
            </a:extLst>
          </p:cNvPr>
          <p:cNvCxnSpPr>
            <a:cxnSpLocks/>
          </p:cNvCxnSpPr>
          <p:nvPr/>
        </p:nvCxnSpPr>
        <p:spPr>
          <a:xfrm flipV="1">
            <a:off x="8746242" y="3017804"/>
            <a:ext cx="944505" cy="572963"/>
          </a:xfrm>
          <a:prstGeom prst="straightConnector1">
            <a:avLst/>
          </a:prstGeom>
          <a:ln w="28575">
            <a:solidFill>
              <a:srgbClr val="163F5A"/>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48" name="Straight Arrow Connector 247">
            <a:extLst>
              <a:ext uri="{FF2B5EF4-FFF2-40B4-BE49-F238E27FC236}">
                <a16:creationId xmlns:a16="http://schemas.microsoft.com/office/drawing/2014/main" id="{B98ED2C6-1EFA-140B-44FB-6845BBEF58B1}"/>
              </a:ext>
            </a:extLst>
          </p:cNvPr>
          <p:cNvCxnSpPr>
            <a:cxnSpLocks/>
          </p:cNvCxnSpPr>
          <p:nvPr/>
        </p:nvCxnSpPr>
        <p:spPr>
          <a:xfrm>
            <a:off x="8764386" y="4031154"/>
            <a:ext cx="971331" cy="0"/>
          </a:xfrm>
          <a:prstGeom prst="straightConnector1">
            <a:avLst/>
          </a:prstGeom>
          <a:ln w="28575">
            <a:solidFill>
              <a:srgbClr val="163F5A"/>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55" name="Straight Arrow Connector 254">
            <a:extLst>
              <a:ext uri="{FF2B5EF4-FFF2-40B4-BE49-F238E27FC236}">
                <a16:creationId xmlns:a16="http://schemas.microsoft.com/office/drawing/2014/main" id="{496EE9CA-FF9E-44CF-1A4D-5231BF640B2F}"/>
              </a:ext>
            </a:extLst>
          </p:cNvPr>
          <p:cNvCxnSpPr>
            <a:cxnSpLocks/>
          </p:cNvCxnSpPr>
          <p:nvPr/>
        </p:nvCxnSpPr>
        <p:spPr>
          <a:xfrm>
            <a:off x="8764386" y="4610819"/>
            <a:ext cx="926361" cy="356563"/>
          </a:xfrm>
          <a:prstGeom prst="straightConnector1">
            <a:avLst/>
          </a:prstGeom>
          <a:ln w="28575">
            <a:solidFill>
              <a:srgbClr val="163F5A"/>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8A3A4C0C-C8EB-347A-11FD-E586F248400D}"/>
              </a:ext>
            </a:extLst>
          </p:cNvPr>
          <p:cNvCxnSpPr>
            <a:cxnSpLocks/>
          </p:cNvCxnSpPr>
          <p:nvPr/>
        </p:nvCxnSpPr>
        <p:spPr>
          <a:xfrm>
            <a:off x="6221702" y="3244369"/>
            <a:ext cx="1046612" cy="0"/>
          </a:xfrm>
          <a:prstGeom prst="straightConnector1">
            <a:avLst/>
          </a:prstGeom>
          <a:ln w="28575">
            <a:solidFill>
              <a:srgbClr val="163F5A"/>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59" name="TextBox 258">
            <a:extLst>
              <a:ext uri="{FF2B5EF4-FFF2-40B4-BE49-F238E27FC236}">
                <a16:creationId xmlns:a16="http://schemas.microsoft.com/office/drawing/2014/main" id="{B9B76331-2F44-E1B0-652D-8B0935A11F90}"/>
              </a:ext>
            </a:extLst>
          </p:cNvPr>
          <p:cNvSpPr txBox="1"/>
          <p:nvPr/>
        </p:nvSpPr>
        <p:spPr>
          <a:xfrm>
            <a:off x="6346879" y="2998147"/>
            <a:ext cx="89161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Location</a:t>
            </a:r>
          </a:p>
        </p:txBody>
      </p:sp>
      <p:grpSp>
        <p:nvGrpSpPr>
          <p:cNvPr id="260" name="Group 259">
            <a:extLst>
              <a:ext uri="{FF2B5EF4-FFF2-40B4-BE49-F238E27FC236}">
                <a16:creationId xmlns:a16="http://schemas.microsoft.com/office/drawing/2014/main" id="{EFD5BD82-A897-FC84-93D1-5AC77CC97014}"/>
              </a:ext>
            </a:extLst>
          </p:cNvPr>
          <p:cNvGrpSpPr/>
          <p:nvPr/>
        </p:nvGrpSpPr>
        <p:grpSpPr>
          <a:xfrm>
            <a:off x="9676875" y="2566710"/>
            <a:ext cx="1245108" cy="946043"/>
            <a:chOff x="2337387" y="2521132"/>
            <a:chExt cx="1245108" cy="946043"/>
          </a:xfrm>
        </p:grpSpPr>
        <p:sp>
          <p:nvSpPr>
            <p:cNvPr id="261" name="Rounded Rectangle 260">
              <a:extLst>
                <a:ext uri="{FF2B5EF4-FFF2-40B4-BE49-F238E27FC236}">
                  <a16:creationId xmlns:a16="http://schemas.microsoft.com/office/drawing/2014/main" id="{F1E583AF-113D-B952-2D77-CA8BF45374B0}"/>
                </a:ext>
              </a:extLst>
            </p:cNvPr>
            <p:cNvSpPr/>
            <p:nvPr/>
          </p:nvSpPr>
          <p:spPr>
            <a:xfrm>
              <a:off x="2455889" y="2521132"/>
              <a:ext cx="994543" cy="914400"/>
            </a:xfrm>
            <a:prstGeom prst="roundRect">
              <a:avLst>
                <a:gd name="adj" fmla="val 9002"/>
              </a:avLst>
            </a:prstGeom>
            <a:solidFill>
              <a:schemeClr val="bg1">
                <a:alpha val="72869"/>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62" name="Picture 2" descr="Generated image">
              <a:extLst>
                <a:ext uri="{FF2B5EF4-FFF2-40B4-BE49-F238E27FC236}">
                  <a16:creationId xmlns:a16="http://schemas.microsoft.com/office/drawing/2014/main" id="{B0D203B1-8899-FFE9-B5F0-80C345EE472E}"/>
                </a:ext>
              </a:extLst>
            </p:cNvPr>
            <p:cNvPicPr>
              <a:picLocks noChangeAspect="1" noChangeArrowheads="1"/>
            </p:cNvPicPr>
            <p:nvPr/>
          </p:nvPicPr>
          <p:blipFill rotWithShape="1">
            <a:blip r:embed="rId10" cstate="hqprint">
              <a:biLevel thresh="75000"/>
              <a:extLst>
                <a:ext uri="{BEBA8EAE-BF5A-486C-A8C5-ECC9F3942E4B}">
                  <a14:imgProps xmlns:a14="http://schemas.microsoft.com/office/drawing/2010/main">
                    <a14:imgLayer r:embed="rId11">
                      <a14:imgEffect>
                        <a14:backgroundRemoval t="0" b="100000" l="0" r="100000">
                          <a14:foregroundMark x1="21617" y1="47093" x2="21617" y2="64535"/>
                          <a14:foregroundMark x1="50188" y1="49806" x2="50188" y2="65310"/>
                          <a14:foregroundMark x1="76316" y1="48256" x2="76316" y2="64922"/>
                          <a14:foregroundMark x1="37782" y1="92054" x2="87970" y2="92442"/>
                        </a14:backgroundRemoval>
                      </a14:imgEffect>
                    </a14:imgLayer>
                  </a14:imgProps>
                </a:ext>
                <a:ext uri="{28A0092B-C50C-407E-A947-70E740481C1C}">
                  <a14:useLocalDpi xmlns:a14="http://schemas.microsoft.com/office/drawing/2010/main"/>
                </a:ext>
              </a:extLst>
            </a:blip>
            <a:srcRect/>
            <a:stretch/>
          </p:blipFill>
          <p:spPr bwMode="auto">
            <a:xfrm>
              <a:off x="2697452" y="2554416"/>
              <a:ext cx="485535" cy="470877"/>
            </a:xfrm>
            <a:prstGeom prst="rect">
              <a:avLst/>
            </a:prstGeom>
            <a:noFill/>
            <a:extLst>
              <a:ext uri="{909E8E84-426E-40DD-AFC4-6F175D3DCCD1}">
                <a14:hiddenFill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F88EA92D-0D01-7D39-969A-772D11E069E3}"/>
                </a:ext>
              </a:extLst>
            </p:cNvPr>
            <p:cNvSpPr txBox="1"/>
            <p:nvPr/>
          </p:nvSpPr>
          <p:spPr>
            <a:xfrm>
              <a:off x="2337387" y="3005510"/>
              <a:ext cx="124510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Carnegie Museum</a:t>
              </a:r>
            </a:p>
          </p:txBody>
        </p:sp>
      </p:grpSp>
      <p:sp>
        <p:nvSpPr>
          <p:cNvPr id="264" name="Rounded Rectangular Callout 263">
            <a:extLst>
              <a:ext uri="{FF2B5EF4-FFF2-40B4-BE49-F238E27FC236}">
                <a16:creationId xmlns:a16="http://schemas.microsoft.com/office/drawing/2014/main" id="{BB0768DF-6316-6579-9509-3056120016C7}"/>
              </a:ext>
            </a:extLst>
          </p:cNvPr>
          <p:cNvSpPr/>
          <p:nvPr/>
        </p:nvSpPr>
        <p:spPr>
          <a:xfrm>
            <a:off x="7120614" y="1324628"/>
            <a:ext cx="1933268" cy="914400"/>
          </a:xfrm>
          <a:prstGeom prst="wedgeRoundRectCallout">
            <a:avLst>
              <a:gd name="adj1" fmla="val -46247"/>
              <a:gd name="adj2" fmla="val 142135"/>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Napoleon’s Toothbrush, Carnegie Museum</a:t>
            </a:r>
          </a:p>
        </p:txBody>
      </p:sp>
      <p:sp>
        <p:nvSpPr>
          <p:cNvPr id="265" name="MaskBox">
            <a:extLst>
              <a:ext uri="{FF2B5EF4-FFF2-40B4-BE49-F238E27FC236}">
                <a16:creationId xmlns:a16="http://schemas.microsoft.com/office/drawing/2014/main" id="{1C84EF5F-9057-DF7E-2A64-EF8370C3F367}"/>
              </a:ext>
            </a:extLst>
          </p:cNvPr>
          <p:cNvSpPr/>
          <p:nvPr/>
        </p:nvSpPr>
        <p:spPr>
          <a:xfrm>
            <a:off x="9738958" y="3514395"/>
            <a:ext cx="1143583" cy="1957322"/>
          </a:xfrm>
          <a:prstGeom prst="rect">
            <a:avLst/>
          </a:prstGeom>
          <a:solidFill>
            <a:srgbClr val="FBF1EC">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67" name="Straight Connector 266">
            <a:extLst>
              <a:ext uri="{FF2B5EF4-FFF2-40B4-BE49-F238E27FC236}">
                <a16:creationId xmlns:a16="http://schemas.microsoft.com/office/drawing/2014/main" id="{A4F4EF75-70AF-4B5A-9E7D-BD2DE63B102F}"/>
              </a:ext>
            </a:extLst>
          </p:cNvPr>
          <p:cNvCxnSpPr/>
          <p:nvPr/>
        </p:nvCxnSpPr>
        <p:spPr>
          <a:xfrm>
            <a:off x="9053882" y="2239028"/>
            <a:ext cx="636865" cy="382254"/>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nvGrpSpPr>
          <p:cNvPr id="271" name="Group 270">
            <a:extLst>
              <a:ext uri="{FF2B5EF4-FFF2-40B4-BE49-F238E27FC236}">
                <a16:creationId xmlns:a16="http://schemas.microsoft.com/office/drawing/2014/main" id="{A5B0A4D4-E6D5-4886-0771-7C9ED2F6C2CB}"/>
              </a:ext>
            </a:extLst>
          </p:cNvPr>
          <p:cNvGrpSpPr/>
          <p:nvPr/>
        </p:nvGrpSpPr>
        <p:grpSpPr>
          <a:xfrm>
            <a:off x="780128" y="5022575"/>
            <a:ext cx="3029617" cy="1555446"/>
            <a:chOff x="780128" y="5022575"/>
            <a:chExt cx="3029617" cy="1555446"/>
          </a:xfrm>
        </p:grpSpPr>
        <p:sp>
          <p:nvSpPr>
            <p:cNvPr id="269" name="Rounded Rectangular Callout 268">
              <a:extLst>
                <a:ext uri="{FF2B5EF4-FFF2-40B4-BE49-F238E27FC236}">
                  <a16:creationId xmlns:a16="http://schemas.microsoft.com/office/drawing/2014/main" id="{CD536149-8AC7-D0DB-4E2F-086F29B35F91}"/>
                </a:ext>
              </a:extLst>
            </p:cNvPr>
            <p:cNvSpPr/>
            <p:nvPr/>
          </p:nvSpPr>
          <p:spPr>
            <a:xfrm>
              <a:off x="780128" y="5022575"/>
              <a:ext cx="3029617" cy="1555446"/>
            </a:xfrm>
            <a:prstGeom prst="wedgeRoundRectCallout">
              <a:avLst>
                <a:gd name="adj1" fmla="val 46409"/>
                <a:gd name="adj2" fmla="val -76428"/>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270" name="Group 269">
              <a:extLst>
                <a:ext uri="{FF2B5EF4-FFF2-40B4-BE49-F238E27FC236}">
                  <a16:creationId xmlns:a16="http://schemas.microsoft.com/office/drawing/2014/main" id="{A5E3102B-53B6-AFB8-C9EE-BD2935EDACD9}"/>
                </a:ext>
              </a:extLst>
            </p:cNvPr>
            <p:cNvGrpSpPr/>
            <p:nvPr/>
          </p:nvGrpSpPr>
          <p:grpSpPr>
            <a:xfrm>
              <a:off x="867616" y="5105992"/>
              <a:ext cx="2825637" cy="1392137"/>
              <a:chOff x="867616" y="5105992"/>
              <a:chExt cx="2825637" cy="1392137"/>
            </a:xfrm>
          </p:grpSpPr>
          <p:sp>
            <p:nvSpPr>
              <p:cNvPr id="268" name="Rounded Rectangle 267">
                <a:extLst>
                  <a:ext uri="{FF2B5EF4-FFF2-40B4-BE49-F238E27FC236}">
                    <a16:creationId xmlns:a16="http://schemas.microsoft.com/office/drawing/2014/main" id="{DD933886-75F4-18D8-7BF0-A898D5915281}"/>
                  </a:ext>
                </a:extLst>
              </p:cNvPr>
              <p:cNvSpPr/>
              <p:nvPr/>
            </p:nvSpPr>
            <p:spPr>
              <a:xfrm>
                <a:off x="867616" y="5105992"/>
                <a:ext cx="2825637" cy="1392137"/>
              </a:xfrm>
              <a:prstGeom prst="roundRect">
                <a:avLst>
                  <a:gd name="adj" fmla="val 9002"/>
                </a:avLst>
              </a:prstGeom>
              <a:solidFill>
                <a:schemeClr val="bg1">
                  <a:alpha val="72869"/>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1188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Napoleon used this toothbrush in 1815 </a:t>
                </a:r>
              </a:p>
            </p:txBody>
          </p:sp>
          <p:pic>
            <p:nvPicPr>
              <p:cNvPr id="28674" name="Picture 2" descr="Generated image">
                <a:extLst>
                  <a:ext uri="{FF2B5EF4-FFF2-40B4-BE49-F238E27FC236}">
                    <a16:creationId xmlns:a16="http://schemas.microsoft.com/office/drawing/2014/main" id="{14CD5C4A-4E0C-9DED-D5AE-BE7EB2FB0221}"/>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950426" y="5147181"/>
                <a:ext cx="1062670" cy="1272836"/>
              </a:xfrm>
              <a:prstGeom prst="roundRect">
                <a:avLst>
                  <a:gd name="adj" fmla="val 7916"/>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9685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9" grpId="0"/>
      <p:bldP spid="183" grpId="0"/>
      <p:bldP spid="186" grpId="0"/>
      <p:bldP spid="191" grpId="0" animBg="1"/>
      <p:bldP spid="192" grpId="0" animBg="1"/>
      <p:bldP spid="193" grpId="0" animBg="1"/>
      <p:bldP spid="194" grpId="0" animBg="1"/>
      <p:bldP spid="195" grpId="0" animBg="1"/>
      <p:bldP spid="209" grpId="0" animBg="1"/>
      <p:bldP spid="259" grpId="0"/>
      <p:bldP spid="264" grpId="0" animBg="1"/>
      <p:bldP spid="26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5035-5CB6-C55D-384D-AFD414C93C32}"/>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Federation offers benefits</a:t>
            </a:r>
          </a:p>
        </p:txBody>
      </p:sp>
      <p:sp>
        <p:nvSpPr>
          <p:cNvPr id="3" name="Content Placeholder 2">
            <a:extLst>
              <a:ext uri="{FF2B5EF4-FFF2-40B4-BE49-F238E27FC236}">
                <a16:creationId xmlns:a16="http://schemas.microsoft.com/office/drawing/2014/main" id="{EAAEE196-8215-5525-BF2A-74A363FA9124}"/>
              </a:ext>
            </a:extLst>
          </p:cNvPr>
          <p:cNvSpPr>
            <a:spLocks noGrp="1"/>
          </p:cNvSpPr>
          <p:nvPr>
            <p:ph idx="1"/>
          </p:nvPr>
        </p:nvSpPr>
        <p:spPr>
          <a:xfrm>
            <a:off x="838200" y="1825625"/>
            <a:ext cx="4530787" cy="4351338"/>
          </a:xfrm>
        </p:spPr>
        <p:txBody>
          <a:bodyPr/>
          <a:lstStyle/>
          <a:p>
            <a:pPr marL="0" indent="0">
              <a:buNone/>
            </a:pPr>
            <a:r>
              <a:rPr lang="en-US" dirty="0"/>
              <a:t>Privacy</a:t>
            </a:r>
          </a:p>
          <a:p>
            <a:pPr marL="0" indent="0">
              <a:buNone/>
            </a:pPr>
            <a:endParaRPr lang="en-US" dirty="0"/>
          </a:p>
          <a:p>
            <a:pPr marL="0" indent="0">
              <a:buNone/>
            </a:pPr>
            <a:r>
              <a:rPr lang="en-US" dirty="0"/>
              <a:t>Fine-grained access control</a:t>
            </a:r>
          </a:p>
          <a:p>
            <a:pPr marL="0" indent="0">
              <a:buNone/>
            </a:pPr>
            <a:endParaRPr lang="en-US" dirty="0"/>
          </a:p>
          <a:p>
            <a:pPr marL="0" indent="0">
              <a:buNone/>
            </a:pPr>
            <a:r>
              <a:rPr lang="en-US" dirty="0"/>
              <a:t>Independence of services</a:t>
            </a:r>
          </a:p>
        </p:txBody>
      </p:sp>
      <p:cxnSp>
        <p:nvCxnSpPr>
          <p:cNvPr id="4" name="Straight Connector 3">
            <a:extLst>
              <a:ext uri="{FF2B5EF4-FFF2-40B4-BE49-F238E27FC236}">
                <a16:creationId xmlns:a16="http://schemas.microsoft.com/office/drawing/2014/main" id="{7589E545-47A5-FAE2-3227-669D4A956196}"/>
              </a:ext>
            </a:extLst>
          </p:cNvPr>
          <p:cNvCxnSpPr>
            <a:cxnSpLocks/>
          </p:cNvCxnSpPr>
          <p:nvPr/>
        </p:nvCxnSpPr>
        <p:spPr>
          <a:xfrm>
            <a:off x="5369000" y="1465835"/>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410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B0ACE126-A1AB-876B-A338-0B30CC04C57C}"/>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780940AA-D68C-C43B-13B7-69FB4CA1A6CC}"/>
              </a:ext>
            </a:extLst>
          </p:cNvPr>
          <p:cNvGrpSpPr/>
          <p:nvPr/>
        </p:nvGrpSpPr>
        <p:grpSpPr>
          <a:xfrm>
            <a:off x="6095532" y="1937036"/>
            <a:ext cx="4244975" cy="4370137"/>
            <a:chOff x="5654812" y="1937036"/>
            <a:chExt cx="4244975" cy="4370137"/>
          </a:xfrm>
        </p:grpSpPr>
        <p:pic>
          <p:nvPicPr>
            <p:cNvPr id="7" name="Picture 6">
              <a:extLst>
                <a:ext uri="{FF2B5EF4-FFF2-40B4-BE49-F238E27FC236}">
                  <a16:creationId xmlns:a16="http://schemas.microsoft.com/office/drawing/2014/main" id="{8866CC00-23AA-7031-2701-D09B7A905B42}"/>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5654812" y="1937036"/>
              <a:ext cx="4244975" cy="4370137"/>
            </a:xfrm>
            <a:prstGeom prst="rect">
              <a:avLst/>
            </a:prstGeom>
            <a:effectLst>
              <a:softEdge rad="165128"/>
            </a:effectLst>
          </p:spPr>
        </p:pic>
        <p:pic>
          <p:nvPicPr>
            <p:cNvPr id="23" name="Picture 22">
              <a:extLst>
                <a:ext uri="{FF2B5EF4-FFF2-40B4-BE49-F238E27FC236}">
                  <a16:creationId xmlns:a16="http://schemas.microsoft.com/office/drawing/2014/main" id="{97C9044B-E21F-3B87-79CB-8F4D8FE33B6D}"/>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6440029" y="1937036"/>
              <a:ext cx="2263704" cy="3628386"/>
            </a:xfrm>
            <a:prstGeom prst="rect">
              <a:avLst/>
            </a:prstGeom>
            <a:effectLst>
              <a:softEdge rad="0"/>
            </a:effectLst>
          </p:spPr>
        </p:pic>
      </p:grpSp>
      <p:sp>
        <p:nvSpPr>
          <p:cNvPr id="2" name="Title 1">
            <a:extLst>
              <a:ext uri="{FF2B5EF4-FFF2-40B4-BE49-F238E27FC236}">
                <a16:creationId xmlns:a16="http://schemas.microsoft.com/office/drawing/2014/main" id="{9847673A-52DD-1DA9-D817-2526EACC53F9}"/>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Federation offers benefits</a:t>
            </a:r>
          </a:p>
        </p:txBody>
      </p:sp>
      <p:sp>
        <p:nvSpPr>
          <p:cNvPr id="3" name="Content Placeholder 2">
            <a:extLst>
              <a:ext uri="{FF2B5EF4-FFF2-40B4-BE49-F238E27FC236}">
                <a16:creationId xmlns:a16="http://schemas.microsoft.com/office/drawing/2014/main" id="{CB2ECE74-C402-2EFE-5E06-475691EEEA0E}"/>
              </a:ext>
            </a:extLst>
          </p:cNvPr>
          <p:cNvSpPr>
            <a:spLocks noGrp="1"/>
          </p:cNvSpPr>
          <p:nvPr>
            <p:ph idx="1"/>
          </p:nvPr>
        </p:nvSpPr>
        <p:spPr>
          <a:xfrm>
            <a:off x="838200" y="1825625"/>
            <a:ext cx="4530787" cy="4351338"/>
          </a:xfrm>
        </p:spPr>
        <p:txBody>
          <a:bodyPr/>
          <a:lstStyle/>
          <a:p>
            <a:pPr marL="0" indent="0">
              <a:buNone/>
            </a:pPr>
            <a:r>
              <a:rPr lang="en-US" dirty="0">
                <a:solidFill>
                  <a:srgbClr val="002060"/>
                </a:solidFill>
              </a:rPr>
              <a:t>Privacy</a:t>
            </a:r>
          </a:p>
          <a:p>
            <a:pPr marL="0" indent="0">
              <a:buNone/>
            </a:pPr>
            <a:endParaRPr lang="en-US" dirty="0"/>
          </a:p>
          <a:p>
            <a:pPr marL="0" indent="0">
              <a:buNone/>
            </a:pPr>
            <a:r>
              <a:rPr lang="en-US" dirty="0">
                <a:solidFill>
                  <a:srgbClr val="EBD2C4"/>
                </a:solidFill>
              </a:rPr>
              <a:t>Fine-grained access control</a:t>
            </a:r>
          </a:p>
          <a:p>
            <a:pPr marL="0" indent="0">
              <a:buNone/>
            </a:pPr>
            <a:endParaRPr lang="en-US" dirty="0">
              <a:solidFill>
                <a:srgbClr val="EBD2C4"/>
              </a:solidFill>
            </a:endParaRPr>
          </a:p>
          <a:p>
            <a:pPr marL="0" indent="0">
              <a:buNone/>
            </a:pPr>
            <a:r>
              <a:rPr lang="en-US" dirty="0">
                <a:solidFill>
                  <a:srgbClr val="EBD2C4"/>
                </a:solidFill>
              </a:rPr>
              <a:t>Independence of services</a:t>
            </a:r>
          </a:p>
        </p:txBody>
      </p:sp>
      <p:cxnSp>
        <p:nvCxnSpPr>
          <p:cNvPr id="4" name="Straight Connector 3">
            <a:extLst>
              <a:ext uri="{FF2B5EF4-FFF2-40B4-BE49-F238E27FC236}">
                <a16:creationId xmlns:a16="http://schemas.microsoft.com/office/drawing/2014/main" id="{A47D2DD9-F0F0-19E6-B527-428D15792427}"/>
              </a:ext>
            </a:extLst>
          </p:cNvPr>
          <p:cNvCxnSpPr>
            <a:cxnSpLocks/>
          </p:cNvCxnSpPr>
          <p:nvPr/>
        </p:nvCxnSpPr>
        <p:spPr>
          <a:xfrm>
            <a:off x="5369000" y="1465835"/>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EE5FC4F6-225E-0BC8-7778-8B8249FCC817}"/>
              </a:ext>
            </a:extLst>
          </p:cNvPr>
          <p:cNvSpPr/>
          <p:nvPr/>
        </p:nvSpPr>
        <p:spPr>
          <a:xfrm>
            <a:off x="838200" y="1825625"/>
            <a:ext cx="4483308" cy="4828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Rounded Rectangle 21">
            <a:extLst>
              <a:ext uri="{FF2B5EF4-FFF2-40B4-BE49-F238E27FC236}">
                <a16:creationId xmlns:a16="http://schemas.microsoft.com/office/drawing/2014/main" id="{7CAC24FA-1EC8-06A3-A71F-82B1A5AB0368}"/>
              </a:ext>
            </a:extLst>
          </p:cNvPr>
          <p:cNvSpPr/>
          <p:nvPr/>
        </p:nvSpPr>
        <p:spPr>
          <a:xfrm>
            <a:off x="6773333" y="1175056"/>
            <a:ext cx="5057423" cy="2347077"/>
          </a:xfrm>
          <a:prstGeom prst="roundRect">
            <a:avLst>
              <a:gd name="adj" fmla="val 2719"/>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CB60B640-1371-CAED-CAC4-6AAD81F35DED}"/>
              </a:ext>
            </a:extLst>
          </p:cNvPr>
          <p:cNvSpPr/>
          <p:nvPr/>
        </p:nvSpPr>
        <p:spPr>
          <a:xfrm>
            <a:off x="8558692" y="2151312"/>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11" name="Rectangle 10">
            <a:extLst>
              <a:ext uri="{FF2B5EF4-FFF2-40B4-BE49-F238E27FC236}">
                <a16:creationId xmlns:a16="http://schemas.microsoft.com/office/drawing/2014/main" id="{68AB6AB4-5C12-8B1F-A7CE-D2E0A09B340B}"/>
              </a:ext>
            </a:extLst>
          </p:cNvPr>
          <p:cNvSpPr/>
          <p:nvPr/>
        </p:nvSpPr>
        <p:spPr>
          <a:xfrm>
            <a:off x="7044984" y="2873489"/>
            <a:ext cx="1337016"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endParaRPr kumimoji="0" lang="en-US" sz="14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3D4A40D9-B941-92CA-C759-972242B5335F}"/>
              </a:ext>
            </a:extLst>
          </p:cNvPr>
          <p:cNvSpPr/>
          <p:nvPr/>
        </p:nvSpPr>
        <p:spPr>
          <a:xfrm>
            <a:off x="7038175" y="2042458"/>
            <a:ext cx="1337014"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FEEC6230-5795-64E2-1C7D-67C64CC61AD1}"/>
              </a:ext>
            </a:extLst>
          </p:cNvPr>
          <p:cNvSpPr/>
          <p:nvPr/>
        </p:nvSpPr>
        <p:spPr>
          <a:xfrm>
            <a:off x="7038174" y="2457975"/>
            <a:ext cx="1337015"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926D4D59-B1A6-426A-8E30-E9102FC4ADB9}"/>
              </a:ext>
            </a:extLst>
          </p:cNvPr>
          <p:cNvSpPr txBox="1"/>
          <p:nvPr/>
        </p:nvSpPr>
        <p:spPr>
          <a:xfrm>
            <a:off x="8457646" y="1197954"/>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351895D6-883F-4477-265B-9A256AFAA929}"/>
              </a:ext>
            </a:extLst>
          </p:cNvPr>
          <p:cNvSpPr/>
          <p:nvPr/>
        </p:nvSpPr>
        <p:spPr>
          <a:xfrm>
            <a:off x="7044983" y="1626721"/>
            <a:ext cx="1330205"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grpSp>
        <p:nvGrpSpPr>
          <p:cNvPr id="17" name="Group 16">
            <a:extLst>
              <a:ext uri="{FF2B5EF4-FFF2-40B4-BE49-F238E27FC236}">
                <a16:creationId xmlns:a16="http://schemas.microsoft.com/office/drawing/2014/main" id="{7BAE2000-15DC-B06A-C3CF-82529B2A14A1}"/>
              </a:ext>
            </a:extLst>
          </p:cNvPr>
          <p:cNvGrpSpPr/>
          <p:nvPr/>
        </p:nvGrpSpPr>
        <p:grpSpPr>
          <a:xfrm>
            <a:off x="10516386" y="1782403"/>
            <a:ext cx="1189999" cy="1052061"/>
            <a:chOff x="2696198" y="5499503"/>
            <a:chExt cx="1189999" cy="1052061"/>
          </a:xfrm>
        </p:grpSpPr>
        <p:sp>
          <p:nvSpPr>
            <p:cNvPr id="18" name="Rounded Rectangle 17">
              <a:extLst>
                <a:ext uri="{FF2B5EF4-FFF2-40B4-BE49-F238E27FC236}">
                  <a16:creationId xmlns:a16="http://schemas.microsoft.com/office/drawing/2014/main" id="{FABFABCE-5E52-D24E-5131-A7AA7201192E}"/>
                </a:ext>
              </a:extLst>
            </p:cNvPr>
            <p:cNvSpPr/>
            <p:nvPr/>
          </p:nvSpPr>
          <p:spPr>
            <a:xfrm>
              <a:off x="2696198" y="5499503"/>
              <a:ext cx="1189999" cy="1052061"/>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9" name="Picture 2" descr="Wordmarks, Lettermark, Unitmarks - The CMU Brand - Carnegie ...">
              <a:extLst>
                <a:ext uri="{FF2B5EF4-FFF2-40B4-BE49-F238E27FC236}">
                  <a16:creationId xmlns:a16="http://schemas.microsoft.com/office/drawing/2014/main" id="{585365E4-D243-1FC5-CC4F-52EB7787BC03}"/>
                </a:ext>
              </a:extLst>
            </p:cNvPr>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EC75F83-2F4E-B5D0-F164-0A96A7CC4A71}"/>
                </a:ext>
              </a:extLst>
            </p:cNvPr>
            <p:cNvSpPr txBox="1"/>
            <p:nvPr/>
          </p:nvSpPr>
          <p:spPr>
            <a:xfrm>
              <a:off x="2713155" y="6163211"/>
              <a:ext cx="1156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CMU Maps</a:t>
              </a:r>
            </a:p>
          </p:txBody>
        </p:sp>
      </p:grpSp>
      <p:pic>
        <p:nvPicPr>
          <p:cNvPr id="21" name="Picture 20" descr="A close up of a logo&#10;&#10;AI-generated content may be incorrect.">
            <a:extLst>
              <a:ext uri="{FF2B5EF4-FFF2-40B4-BE49-F238E27FC236}">
                <a16:creationId xmlns:a16="http://schemas.microsoft.com/office/drawing/2014/main" id="{6747AAD8-81B3-1669-89C2-F9CC158AFFD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856702" y="1200623"/>
            <a:ext cx="1080560" cy="369332"/>
          </a:xfrm>
          <a:prstGeom prst="rect">
            <a:avLst/>
          </a:prstGeom>
        </p:spPr>
      </p:pic>
      <p:sp>
        <p:nvSpPr>
          <p:cNvPr id="30" name="Rounded Rectangle 29">
            <a:extLst>
              <a:ext uri="{FF2B5EF4-FFF2-40B4-BE49-F238E27FC236}">
                <a16:creationId xmlns:a16="http://schemas.microsoft.com/office/drawing/2014/main" id="{4E45EBD1-481A-A889-6AB4-9C9814C26767}"/>
              </a:ext>
            </a:extLst>
          </p:cNvPr>
          <p:cNvSpPr/>
          <p:nvPr/>
        </p:nvSpPr>
        <p:spPr>
          <a:xfrm>
            <a:off x="5698096" y="5908210"/>
            <a:ext cx="6132660" cy="889348"/>
          </a:xfrm>
          <a:prstGeom prst="roundRect">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CMU map server</a:t>
            </a:r>
          </a:p>
        </p:txBody>
      </p:sp>
    </p:spTree>
    <p:extLst>
      <p:ext uri="{BB962C8B-B14F-4D97-AF65-F5344CB8AC3E}">
        <p14:creationId xmlns:p14="http://schemas.microsoft.com/office/powerpoint/2010/main" val="2470650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A941088D-1887-A6DE-DD01-76C013DE321A}"/>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31838D13-3C80-B757-3E68-905B60838410}"/>
              </a:ext>
            </a:extLst>
          </p:cNvPr>
          <p:cNvGrpSpPr/>
          <p:nvPr/>
        </p:nvGrpSpPr>
        <p:grpSpPr>
          <a:xfrm>
            <a:off x="6095532" y="1937036"/>
            <a:ext cx="4244975" cy="4370137"/>
            <a:chOff x="5654812" y="1937036"/>
            <a:chExt cx="4244975" cy="4370137"/>
          </a:xfrm>
        </p:grpSpPr>
        <p:pic>
          <p:nvPicPr>
            <p:cNvPr id="7" name="Picture 6">
              <a:extLst>
                <a:ext uri="{FF2B5EF4-FFF2-40B4-BE49-F238E27FC236}">
                  <a16:creationId xmlns:a16="http://schemas.microsoft.com/office/drawing/2014/main" id="{25FAE05C-FBF5-1182-A547-7815082AAEE0}"/>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5654812" y="1937036"/>
              <a:ext cx="4244975" cy="4370137"/>
            </a:xfrm>
            <a:prstGeom prst="rect">
              <a:avLst/>
            </a:prstGeom>
            <a:effectLst>
              <a:softEdge rad="165128"/>
            </a:effectLst>
          </p:spPr>
        </p:pic>
        <p:pic>
          <p:nvPicPr>
            <p:cNvPr id="23" name="Picture 22">
              <a:extLst>
                <a:ext uri="{FF2B5EF4-FFF2-40B4-BE49-F238E27FC236}">
                  <a16:creationId xmlns:a16="http://schemas.microsoft.com/office/drawing/2014/main" id="{B1BD8EDB-8E0C-FB6D-27CC-52754C7F2D18}"/>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6440029" y="1937036"/>
              <a:ext cx="2263704" cy="3628386"/>
            </a:xfrm>
            <a:prstGeom prst="rect">
              <a:avLst/>
            </a:prstGeom>
            <a:effectLst>
              <a:softEdge rad="0"/>
            </a:effectLst>
          </p:spPr>
        </p:pic>
      </p:grpSp>
      <p:sp>
        <p:nvSpPr>
          <p:cNvPr id="2" name="Title 1">
            <a:extLst>
              <a:ext uri="{FF2B5EF4-FFF2-40B4-BE49-F238E27FC236}">
                <a16:creationId xmlns:a16="http://schemas.microsoft.com/office/drawing/2014/main" id="{9CE2F62A-D5F5-D4F5-1FCE-DFEEC6E7A550}"/>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Federation offers benefits</a:t>
            </a:r>
          </a:p>
        </p:txBody>
      </p:sp>
      <p:sp>
        <p:nvSpPr>
          <p:cNvPr id="3" name="Content Placeholder 2">
            <a:extLst>
              <a:ext uri="{FF2B5EF4-FFF2-40B4-BE49-F238E27FC236}">
                <a16:creationId xmlns:a16="http://schemas.microsoft.com/office/drawing/2014/main" id="{6604481D-AE2D-DF6B-1D41-B98C0892F104}"/>
              </a:ext>
            </a:extLst>
          </p:cNvPr>
          <p:cNvSpPr>
            <a:spLocks noGrp="1"/>
          </p:cNvSpPr>
          <p:nvPr>
            <p:ph idx="1"/>
          </p:nvPr>
        </p:nvSpPr>
        <p:spPr>
          <a:xfrm>
            <a:off x="838200" y="1825625"/>
            <a:ext cx="4530787" cy="4351338"/>
          </a:xfrm>
        </p:spPr>
        <p:txBody>
          <a:bodyPr/>
          <a:lstStyle/>
          <a:p>
            <a:pPr marL="0" indent="0">
              <a:buNone/>
            </a:pPr>
            <a:r>
              <a:rPr lang="en-US" dirty="0">
                <a:solidFill>
                  <a:srgbClr val="002060"/>
                </a:solidFill>
              </a:rPr>
              <a:t>Privacy</a:t>
            </a:r>
          </a:p>
          <a:p>
            <a:pPr marL="0" indent="0">
              <a:buNone/>
            </a:pPr>
            <a:endParaRPr lang="en-US" dirty="0"/>
          </a:p>
          <a:p>
            <a:pPr marL="0" indent="0">
              <a:buNone/>
            </a:pPr>
            <a:r>
              <a:rPr lang="en-US" dirty="0">
                <a:solidFill>
                  <a:srgbClr val="EBD2C4"/>
                </a:solidFill>
              </a:rPr>
              <a:t>Fine-grained access control</a:t>
            </a:r>
          </a:p>
          <a:p>
            <a:pPr marL="0" indent="0">
              <a:buNone/>
            </a:pPr>
            <a:endParaRPr lang="en-US" dirty="0">
              <a:solidFill>
                <a:srgbClr val="EBD2C4"/>
              </a:solidFill>
            </a:endParaRPr>
          </a:p>
          <a:p>
            <a:pPr marL="0" indent="0">
              <a:buNone/>
            </a:pPr>
            <a:r>
              <a:rPr lang="en-US" dirty="0">
                <a:solidFill>
                  <a:srgbClr val="EBD2C4"/>
                </a:solidFill>
              </a:rPr>
              <a:t>Independence of services</a:t>
            </a:r>
          </a:p>
        </p:txBody>
      </p:sp>
      <p:cxnSp>
        <p:nvCxnSpPr>
          <p:cNvPr id="4" name="Straight Connector 3">
            <a:extLst>
              <a:ext uri="{FF2B5EF4-FFF2-40B4-BE49-F238E27FC236}">
                <a16:creationId xmlns:a16="http://schemas.microsoft.com/office/drawing/2014/main" id="{BA74D565-991A-665B-3DEC-7FE6913ABAED}"/>
              </a:ext>
            </a:extLst>
          </p:cNvPr>
          <p:cNvCxnSpPr>
            <a:cxnSpLocks/>
          </p:cNvCxnSpPr>
          <p:nvPr/>
        </p:nvCxnSpPr>
        <p:spPr>
          <a:xfrm>
            <a:off x="5369000" y="1465835"/>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C5778594-27AA-92ED-3E39-3230C945AB22}"/>
              </a:ext>
            </a:extLst>
          </p:cNvPr>
          <p:cNvSpPr/>
          <p:nvPr/>
        </p:nvSpPr>
        <p:spPr>
          <a:xfrm>
            <a:off x="838200" y="1825625"/>
            <a:ext cx="4483308" cy="4828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ounded Rectangle 7">
            <a:extLst>
              <a:ext uri="{FF2B5EF4-FFF2-40B4-BE49-F238E27FC236}">
                <a16:creationId xmlns:a16="http://schemas.microsoft.com/office/drawing/2014/main" id="{B237D221-7C88-A2F4-6185-7FB4B39293FD}"/>
              </a:ext>
            </a:extLst>
          </p:cNvPr>
          <p:cNvSpPr/>
          <p:nvPr/>
        </p:nvSpPr>
        <p:spPr>
          <a:xfrm>
            <a:off x="6773333" y="1175056"/>
            <a:ext cx="5057423" cy="2347077"/>
          </a:xfrm>
          <a:prstGeom prst="roundRect">
            <a:avLst>
              <a:gd name="adj" fmla="val 2719"/>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A902AFB3-70BF-C817-2D47-FC2198811508}"/>
              </a:ext>
            </a:extLst>
          </p:cNvPr>
          <p:cNvSpPr/>
          <p:nvPr/>
        </p:nvSpPr>
        <p:spPr>
          <a:xfrm>
            <a:off x="8558692" y="2151312"/>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24" name="Rectangle 23">
            <a:extLst>
              <a:ext uri="{FF2B5EF4-FFF2-40B4-BE49-F238E27FC236}">
                <a16:creationId xmlns:a16="http://schemas.microsoft.com/office/drawing/2014/main" id="{247E40D9-FCF5-245F-86C3-4FB971F33AD1}"/>
              </a:ext>
            </a:extLst>
          </p:cNvPr>
          <p:cNvSpPr/>
          <p:nvPr/>
        </p:nvSpPr>
        <p:spPr>
          <a:xfrm>
            <a:off x="7044984" y="2873489"/>
            <a:ext cx="1337016"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endParaRPr kumimoji="0" lang="en-US" sz="14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3D752CAC-195E-B16F-6FC8-C1C83C5AF85A}"/>
              </a:ext>
            </a:extLst>
          </p:cNvPr>
          <p:cNvSpPr/>
          <p:nvPr/>
        </p:nvSpPr>
        <p:spPr>
          <a:xfrm>
            <a:off x="7038175" y="2042458"/>
            <a:ext cx="1337014"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424D4BEB-CCF5-2227-8FA7-564A617F71D8}"/>
              </a:ext>
            </a:extLst>
          </p:cNvPr>
          <p:cNvSpPr/>
          <p:nvPr/>
        </p:nvSpPr>
        <p:spPr>
          <a:xfrm>
            <a:off x="7038174" y="2457975"/>
            <a:ext cx="1337015"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31" name="TextBox 30">
            <a:extLst>
              <a:ext uri="{FF2B5EF4-FFF2-40B4-BE49-F238E27FC236}">
                <a16:creationId xmlns:a16="http://schemas.microsoft.com/office/drawing/2014/main" id="{351C10E8-5665-A629-E9E3-040F2121B497}"/>
              </a:ext>
            </a:extLst>
          </p:cNvPr>
          <p:cNvSpPr txBox="1"/>
          <p:nvPr/>
        </p:nvSpPr>
        <p:spPr>
          <a:xfrm>
            <a:off x="8457646" y="1197954"/>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AD28A69B-44F9-07B5-6E89-DFEBECF3EB13}"/>
              </a:ext>
            </a:extLst>
          </p:cNvPr>
          <p:cNvSpPr/>
          <p:nvPr/>
        </p:nvSpPr>
        <p:spPr>
          <a:xfrm>
            <a:off x="7044983" y="1626721"/>
            <a:ext cx="1330205"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grpSp>
        <p:nvGrpSpPr>
          <p:cNvPr id="33" name="Group 32">
            <a:extLst>
              <a:ext uri="{FF2B5EF4-FFF2-40B4-BE49-F238E27FC236}">
                <a16:creationId xmlns:a16="http://schemas.microsoft.com/office/drawing/2014/main" id="{BABB4361-E8EC-14D2-3E7D-A074D68F743A}"/>
              </a:ext>
            </a:extLst>
          </p:cNvPr>
          <p:cNvGrpSpPr/>
          <p:nvPr/>
        </p:nvGrpSpPr>
        <p:grpSpPr>
          <a:xfrm>
            <a:off x="10516386" y="1782403"/>
            <a:ext cx="1189999" cy="1052061"/>
            <a:chOff x="2696198" y="5499503"/>
            <a:chExt cx="1189999" cy="1052061"/>
          </a:xfrm>
        </p:grpSpPr>
        <p:sp>
          <p:nvSpPr>
            <p:cNvPr id="34" name="Rounded Rectangle 33">
              <a:extLst>
                <a:ext uri="{FF2B5EF4-FFF2-40B4-BE49-F238E27FC236}">
                  <a16:creationId xmlns:a16="http://schemas.microsoft.com/office/drawing/2014/main" id="{ACFE7AA0-B20F-E226-2955-950185A233D3}"/>
                </a:ext>
              </a:extLst>
            </p:cNvPr>
            <p:cNvSpPr/>
            <p:nvPr/>
          </p:nvSpPr>
          <p:spPr>
            <a:xfrm>
              <a:off x="2696198" y="5499503"/>
              <a:ext cx="1189999" cy="1052061"/>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5" name="Picture 2" descr="Wordmarks, Lettermark, Unitmarks - The CMU Brand - Carnegie ...">
              <a:extLst>
                <a:ext uri="{FF2B5EF4-FFF2-40B4-BE49-F238E27FC236}">
                  <a16:creationId xmlns:a16="http://schemas.microsoft.com/office/drawing/2014/main" id="{26FAB60E-8128-4F2B-97DC-AB2756EB77B7}"/>
                </a:ext>
              </a:extLst>
            </p:cNvPr>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8CEBE429-BDBF-D4B3-C0C9-197906F5EBD8}"/>
                </a:ext>
              </a:extLst>
            </p:cNvPr>
            <p:cNvSpPr txBox="1"/>
            <p:nvPr/>
          </p:nvSpPr>
          <p:spPr>
            <a:xfrm>
              <a:off x="2713155" y="6163211"/>
              <a:ext cx="1156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CMU Maps</a:t>
              </a:r>
            </a:p>
          </p:txBody>
        </p:sp>
      </p:grpSp>
      <p:pic>
        <p:nvPicPr>
          <p:cNvPr id="37" name="Picture 36" descr="A close up of a logo&#10;&#10;AI-generated content may be incorrect.">
            <a:extLst>
              <a:ext uri="{FF2B5EF4-FFF2-40B4-BE49-F238E27FC236}">
                <a16:creationId xmlns:a16="http://schemas.microsoft.com/office/drawing/2014/main" id="{FFAD6DDC-B79D-EFB6-4923-171F7B229F0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856702" y="1200623"/>
            <a:ext cx="1080560" cy="369332"/>
          </a:xfrm>
          <a:prstGeom prst="rect">
            <a:avLst/>
          </a:prstGeom>
        </p:spPr>
      </p:pic>
      <p:sp>
        <p:nvSpPr>
          <p:cNvPr id="6" name="Rectangle 5">
            <a:extLst>
              <a:ext uri="{FF2B5EF4-FFF2-40B4-BE49-F238E27FC236}">
                <a16:creationId xmlns:a16="http://schemas.microsoft.com/office/drawing/2014/main" id="{26EC4CA4-1C9D-DAFA-F355-9543CC504821}"/>
              </a:ext>
            </a:extLst>
          </p:cNvPr>
          <p:cNvSpPr/>
          <p:nvPr/>
        </p:nvSpPr>
        <p:spPr>
          <a:xfrm>
            <a:off x="6941771" y="1555702"/>
            <a:ext cx="1523132" cy="1807843"/>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55078B64-ADAF-1454-26FD-FDF2B936402E}"/>
              </a:ext>
            </a:extLst>
          </p:cNvPr>
          <p:cNvSpPr/>
          <p:nvPr/>
        </p:nvSpPr>
        <p:spPr>
          <a:xfrm>
            <a:off x="7425820" y="2590518"/>
            <a:ext cx="2759810" cy="2382237"/>
          </a:xfrm>
          <a:custGeom>
            <a:avLst/>
            <a:gdLst>
              <a:gd name="connsiteX0" fmla="*/ 1128889 w 2743200"/>
              <a:gd name="connsiteY0" fmla="*/ 0 h 2381955"/>
              <a:gd name="connsiteX1" fmla="*/ 0 w 2743200"/>
              <a:gd name="connsiteY1" fmla="*/ 1625600 h 2381955"/>
              <a:gd name="connsiteX2" fmla="*/ 1444978 w 2743200"/>
              <a:gd name="connsiteY2" fmla="*/ 2381955 h 2381955"/>
              <a:gd name="connsiteX3" fmla="*/ 2743200 w 2743200"/>
              <a:gd name="connsiteY3" fmla="*/ 22578 h 2381955"/>
              <a:gd name="connsiteX4" fmla="*/ 1128889 w 2743200"/>
              <a:gd name="connsiteY4" fmla="*/ 0 h 2381955"/>
              <a:gd name="connsiteX0" fmla="*/ 1128889 w 2720622"/>
              <a:gd name="connsiteY0" fmla="*/ 0 h 2381955"/>
              <a:gd name="connsiteX1" fmla="*/ 0 w 2720622"/>
              <a:gd name="connsiteY1" fmla="*/ 1625600 h 2381955"/>
              <a:gd name="connsiteX2" fmla="*/ 1444978 w 2720622"/>
              <a:gd name="connsiteY2" fmla="*/ 2381955 h 2381955"/>
              <a:gd name="connsiteX3" fmla="*/ 2720622 w 2720622"/>
              <a:gd name="connsiteY3" fmla="*/ 22578 h 2381955"/>
              <a:gd name="connsiteX4" fmla="*/ 1128889 w 2720622"/>
              <a:gd name="connsiteY4" fmla="*/ 0 h 2381955"/>
              <a:gd name="connsiteX0" fmla="*/ 1128889 w 2759810"/>
              <a:gd name="connsiteY0" fmla="*/ 282 h 2382237"/>
              <a:gd name="connsiteX1" fmla="*/ 0 w 2759810"/>
              <a:gd name="connsiteY1" fmla="*/ 1625882 h 2382237"/>
              <a:gd name="connsiteX2" fmla="*/ 1444978 w 2759810"/>
              <a:gd name="connsiteY2" fmla="*/ 2382237 h 2382237"/>
              <a:gd name="connsiteX3" fmla="*/ 2759810 w 2759810"/>
              <a:gd name="connsiteY3" fmla="*/ 0 h 2382237"/>
              <a:gd name="connsiteX4" fmla="*/ 1128889 w 2759810"/>
              <a:gd name="connsiteY4" fmla="*/ 282 h 238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810" h="2382237">
                <a:moveTo>
                  <a:pt x="1128889" y="282"/>
                </a:moveTo>
                <a:lnTo>
                  <a:pt x="0" y="1625882"/>
                </a:lnTo>
                <a:lnTo>
                  <a:pt x="1444978" y="2382237"/>
                </a:lnTo>
                <a:lnTo>
                  <a:pt x="2759810" y="0"/>
                </a:lnTo>
                <a:lnTo>
                  <a:pt x="1128889" y="282"/>
                </a:lnTo>
                <a:close/>
              </a:path>
            </a:pathLst>
          </a:custGeom>
          <a:gradFill>
            <a:gsLst>
              <a:gs pos="0">
                <a:srgbClr val="84E391"/>
              </a:gs>
              <a:gs pos="31000">
                <a:schemeClr val="accent6">
                  <a:lumMod val="40000"/>
                  <a:lumOff val="60000"/>
                </a:schemeClr>
              </a:gs>
              <a:gs pos="73000">
                <a:srgbClr val="FBF1EC">
                  <a:alpha val="0"/>
                </a:srgbClr>
              </a:gs>
            </a:gsLst>
            <a:lin ang="6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ounded Rectangle 9">
            <a:extLst>
              <a:ext uri="{FF2B5EF4-FFF2-40B4-BE49-F238E27FC236}">
                <a16:creationId xmlns:a16="http://schemas.microsoft.com/office/drawing/2014/main" id="{B823550B-D025-0A9E-584F-24780E38C6CA}"/>
              </a:ext>
            </a:extLst>
          </p:cNvPr>
          <p:cNvSpPr/>
          <p:nvPr/>
        </p:nvSpPr>
        <p:spPr>
          <a:xfrm>
            <a:off x="5698096" y="5908210"/>
            <a:ext cx="6132660" cy="889348"/>
          </a:xfrm>
          <a:prstGeom prst="roundRect">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CMU map server</a:t>
            </a:r>
          </a:p>
        </p:txBody>
      </p:sp>
    </p:spTree>
    <p:extLst>
      <p:ext uri="{BB962C8B-B14F-4D97-AF65-F5344CB8AC3E}">
        <p14:creationId xmlns:p14="http://schemas.microsoft.com/office/powerpoint/2010/main" val="16599145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6586DF5E-694A-48E4-FB3C-395499701F6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BE280E2-3BDB-9D59-82DC-D90B80265243}"/>
              </a:ext>
            </a:extLst>
          </p:cNvPr>
          <p:cNvPicPr>
            <a:picLocks noChangeAspect="1"/>
          </p:cNvPicPr>
          <p:nvPr/>
        </p:nvPicPr>
        <p:blipFill>
          <a:blip r:embed="rId3" cstate="hqprint">
            <a:clrChange>
              <a:clrFrom>
                <a:srgbClr val="1D1D1D"/>
              </a:clrFrom>
              <a:clrTo>
                <a:srgbClr val="1D1D1D">
                  <a:alpha val="0"/>
                </a:srgbClr>
              </a:clrTo>
            </a:clrChange>
            <a:extLst>
              <a:ext uri="{28A0092B-C50C-407E-A947-70E740481C1C}">
                <a14:useLocalDpi xmlns:a14="http://schemas.microsoft.com/office/drawing/2010/main"/>
              </a:ext>
            </a:extLst>
          </a:blip>
          <a:srcRect/>
          <a:stretch/>
        </p:blipFill>
        <p:spPr>
          <a:xfrm>
            <a:off x="5416479" y="1163846"/>
            <a:ext cx="7253910" cy="5329029"/>
          </a:xfrm>
          <a:prstGeom prst="rect">
            <a:avLst/>
          </a:prstGeom>
          <a:effectLst>
            <a:softEdge rad="63985"/>
          </a:effectLst>
        </p:spPr>
      </p:pic>
      <p:sp>
        <p:nvSpPr>
          <p:cNvPr id="2" name="Title 1">
            <a:extLst>
              <a:ext uri="{FF2B5EF4-FFF2-40B4-BE49-F238E27FC236}">
                <a16:creationId xmlns:a16="http://schemas.microsoft.com/office/drawing/2014/main" id="{A539C825-F05A-8DEC-2C23-9CF584BE9E2D}"/>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Federation offers benefits</a:t>
            </a:r>
          </a:p>
        </p:txBody>
      </p:sp>
      <p:sp>
        <p:nvSpPr>
          <p:cNvPr id="3" name="Content Placeholder 2">
            <a:extLst>
              <a:ext uri="{FF2B5EF4-FFF2-40B4-BE49-F238E27FC236}">
                <a16:creationId xmlns:a16="http://schemas.microsoft.com/office/drawing/2014/main" id="{B565BA6C-8CFB-BCAB-D25A-94E4081537F3}"/>
              </a:ext>
            </a:extLst>
          </p:cNvPr>
          <p:cNvSpPr>
            <a:spLocks noGrp="1"/>
          </p:cNvSpPr>
          <p:nvPr>
            <p:ph idx="1"/>
          </p:nvPr>
        </p:nvSpPr>
        <p:spPr>
          <a:xfrm>
            <a:off x="838200" y="1825625"/>
            <a:ext cx="4530787" cy="4351338"/>
          </a:xfrm>
        </p:spPr>
        <p:txBody>
          <a:bodyPr/>
          <a:lstStyle/>
          <a:p>
            <a:pPr marL="0" indent="0">
              <a:buNone/>
            </a:pPr>
            <a:r>
              <a:rPr lang="en-US" dirty="0">
                <a:solidFill>
                  <a:srgbClr val="002060"/>
                </a:solidFill>
              </a:rPr>
              <a:t>Privacy</a:t>
            </a:r>
          </a:p>
          <a:p>
            <a:pPr marL="0" indent="0">
              <a:buNone/>
            </a:pPr>
            <a:endParaRPr lang="en-US" dirty="0"/>
          </a:p>
          <a:p>
            <a:pPr marL="0" indent="0">
              <a:buNone/>
            </a:pPr>
            <a:r>
              <a:rPr lang="en-US" dirty="0">
                <a:solidFill>
                  <a:srgbClr val="EBD2C4"/>
                </a:solidFill>
              </a:rPr>
              <a:t>Fine-grained access control</a:t>
            </a:r>
          </a:p>
          <a:p>
            <a:pPr marL="0" indent="0">
              <a:buNone/>
            </a:pPr>
            <a:endParaRPr lang="en-US" dirty="0">
              <a:solidFill>
                <a:srgbClr val="EBD2C4"/>
              </a:solidFill>
            </a:endParaRPr>
          </a:p>
          <a:p>
            <a:pPr marL="0" indent="0">
              <a:buNone/>
            </a:pPr>
            <a:r>
              <a:rPr lang="en-US" dirty="0">
                <a:solidFill>
                  <a:srgbClr val="EBD2C4"/>
                </a:solidFill>
              </a:rPr>
              <a:t>Independence of services</a:t>
            </a:r>
          </a:p>
        </p:txBody>
      </p:sp>
      <p:cxnSp>
        <p:nvCxnSpPr>
          <p:cNvPr id="4" name="Straight Connector 3">
            <a:extLst>
              <a:ext uri="{FF2B5EF4-FFF2-40B4-BE49-F238E27FC236}">
                <a16:creationId xmlns:a16="http://schemas.microsoft.com/office/drawing/2014/main" id="{C6B89D87-295D-ED34-77FB-6692BBA876E6}"/>
              </a:ext>
            </a:extLst>
          </p:cNvPr>
          <p:cNvCxnSpPr>
            <a:cxnSpLocks/>
          </p:cNvCxnSpPr>
          <p:nvPr/>
        </p:nvCxnSpPr>
        <p:spPr>
          <a:xfrm>
            <a:off x="5369000" y="1465835"/>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0F2E7AB3-D308-1452-2A12-CA3BFCDD023C}"/>
              </a:ext>
            </a:extLst>
          </p:cNvPr>
          <p:cNvSpPr/>
          <p:nvPr/>
        </p:nvSpPr>
        <p:spPr>
          <a:xfrm>
            <a:off x="838200" y="1825625"/>
            <a:ext cx="4483308" cy="4828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510A5D9F-4C6C-59D6-DA06-C531F0E764A0}"/>
              </a:ext>
            </a:extLst>
          </p:cNvPr>
          <p:cNvSpPr/>
          <p:nvPr/>
        </p:nvSpPr>
        <p:spPr>
          <a:xfrm>
            <a:off x="5698096" y="5908210"/>
            <a:ext cx="6132660" cy="889348"/>
          </a:xfrm>
          <a:prstGeom prst="roundRect">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Private map data is stored on private servers. </a:t>
            </a:r>
          </a:p>
        </p:txBody>
      </p:sp>
      <p:sp>
        <p:nvSpPr>
          <p:cNvPr id="36" name="Rounded Rectangle 35">
            <a:extLst>
              <a:ext uri="{FF2B5EF4-FFF2-40B4-BE49-F238E27FC236}">
                <a16:creationId xmlns:a16="http://schemas.microsoft.com/office/drawing/2014/main" id="{D0A46A91-2E4E-0B3D-6ACA-A5E4FD2116F6}"/>
              </a:ext>
            </a:extLst>
          </p:cNvPr>
          <p:cNvSpPr/>
          <p:nvPr/>
        </p:nvSpPr>
        <p:spPr>
          <a:xfrm>
            <a:off x="6773333" y="1175056"/>
            <a:ext cx="5057423" cy="2347077"/>
          </a:xfrm>
          <a:prstGeom prst="roundRect">
            <a:avLst>
              <a:gd name="adj" fmla="val 2719"/>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Rectangle 36">
            <a:extLst>
              <a:ext uri="{FF2B5EF4-FFF2-40B4-BE49-F238E27FC236}">
                <a16:creationId xmlns:a16="http://schemas.microsoft.com/office/drawing/2014/main" id="{12FF3F33-4020-3733-46E1-D96A60CFCF09}"/>
              </a:ext>
            </a:extLst>
          </p:cNvPr>
          <p:cNvSpPr/>
          <p:nvPr/>
        </p:nvSpPr>
        <p:spPr>
          <a:xfrm>
            <a:off x="8558692" y="2151312"/>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38" name="Rectangle 37">
            <a:extLst>
              <a:ext uri="{FF2B5EF4-FFF2-40B4-BE49-F238E27FC236}">
                <a16:creationId xmlns:a16="http://schemas.microsoft.com/office/drawing/2014/main" id="{70AE838B-4288-4574-D149-9D0C7F9078BC}"/>
              </a:ext>
            </a:extLst>
          </p:cNvPr>
          <p:cNvSpPr/>
          <p:nvPr/>
        </p:nvSpPr>
        <p:spPr>
          <a:xfrm>
            <a:off x="7044984" y="2873489"/>
            <a:ext cx="1337016"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endParaRPr kumimoji="0" lang="en-US" sz="14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39" name="Rectangle 38">
            <a:extLst>
              <a:ext uri="{FF2B5EF4-FFF2-40B4-BE49-F238E27FC236}">
                <a16:creationId xmlns:a16="http://schemas.microsoft.com/office/drawing/2014/main" id="{61CCE93E-9E9F-F2E4-7416-AE32BE50E545}"/>
              </a:ext>
            </a:extLst>
          </p:cNvPr>
          <p:cNvSpPr/>
          <p:nvPr/>
        </p:nvSpPr>
        <p:spPr>
          <a:xfrm>
            <a:off x="7038175" y="2042458"/>
            <a:ext cx="1337014"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40" name="Rectangle 39">
            <a:extLst>
              <a:ext uri="{FF2B5EF4-FFF2-40B4-BE49-F238E27FC236}">
                <a16:creationId xmlns:a16="http://schemas.microsoft.com/office/drawing/2014/main" id="{C560C4E7-DAE3-BE88-C493-25E5A7C38403}"/>
              </a:ext>
            </a:extLst>
          </p:cNvPr>
          <p:cNvSpPr/>
          <p:nvPr/>
        </p:nvSpPr>
        <p:spPr>
          <a:xfrm>
            <a:off x="7038174" y="2457975"/>
            <a:ext cx="1337015"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41" name="TextBox 40">
            <a:extLst>
              <a:ext uri="{FF2B5EF4-FFF2-40B4-BE49-F238E27FC236}">
                <a16:creationId xmlns:a16="http://schemas.microsoft.com/office/drawing/2014/main" id="{539E93F0-C5D2-13B1-2497-147AC5C2C369}"/>
              </a:ext>
            </a:extLst>
          </p:cNvPr>
          <p:cNvSpPr txBox="1"/>
          <p:nvPr/>
        </p:nvSpPr>
        <p:spPr>
          <a:xfrm>
            <a:off x="8457646" y="1197954"/>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Rectangle 41">
            <a:extLst>
              <a:ext uri="{FF2B5EF4-FFF2-40B4-BE49-F238E27FC236}">
                <a16:creationId xmlns:a16="http://schemas.microsoft.com/office/drawing/2014/main" id="{C705BE04-9FBD-2ABE-F007-9B8E7E8B17A1}"/>
              </a:ext>
            </a:extLst>
          </p:cNvPr>
          <p:cNvSpPr/>
          <p:nvPr/>
        </p:nvSpPr>
        <p:spPr>
          <a:xfrm>
            <a:off x="7044983" y="1626721"/>
            <a:ext cx="1330205"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grpSp>
        <p:nvGrpSpPr>
          <p:cNvPr id="43" name="Group 42">
            <a:extLst>
              <a:ext uri="{FF2B5EF4-FFF2-40B4-BE49-F238E27FC236}">
                <a16:creationId xmlns:a16="http://schemas.microsoft.com/office/drawing/2014/main" id="{6EA44B8C-2382-C14D-C34D-46913D6BE072}"/>
              </a:ext>
            </a:extLst>
          </p:cNvPr>
          <p:cNvGrpSpPr/>
          <p:nvPr/>
        </p:nvGrpSpPr>
        <p:grpSpPr>
          <a:xfrm>
            <a:off x="10516386" y="1782403"/>
            <a:ext cx="1189999" cy="1052061"/>
            <a:chOff x="2696198" y="5499503"/>
            <a:chExt cx="1189999" cy="1052061"/>
          </a:xfrm>
        </p:grpSpPr>
        <p:sp>
          <p:nvSpPr>
            <p:cNvPr id="44" name="Rounded Rectangle 43">
              <a:extLst>
                <a:ext uri="{FF2B5EF4-FFF2-40B4-BE49-F238E27FC236}">
                  <a16:creationId xmlns:a16="http://schemas.microsoft.com/office/drawing/2014/main" id="{BA94D5C0-BF73-2EAF-EA38-F1E0C4631B70}"/>
                </a:ext>
              </a:extLst>
            </p:cNvPr>
            <p:cNvSpPr/>
            <p:nvPr/>
          </p:nvSpPr>
          <p:spPr>
            <a:xfrm>
              <a:off x="2696198" y="5499503"/>
              <a:ext cx="1189999" cy="1052061"/>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5" name="Picture 2" descr="Wordmarks, Lettermark, Unitmarks - The CMU Brand - Carnegie ...">
              <a:extLst>
                <a:ext uri="{FF2B5EF4-FFF2-40B4-BE49-F238E27FC236}">
                  <a16:creationId xmlns:a16="http://schemas.microsoft.com/office/drawing/2014/main" id="{11BC0A56-411B-7175-BF7E-B82A68743B56}"/>
                </a:ext>
              </a:extLst>
            </p:cNvPr>
            <p:cNvPicPr>
              <a:picLocks noChangeAspect="1" noChangeArrowheads="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C5B9F51-DDF2-5E45-58EF-29DBF4D12C1C}"/>
                </a:ext>
              </a:extLst>
            </p:cNvPr>
            <p:cNvSpPr txBox="1"/>
            <p:nvPr/>
          </p:nvSpPr>
          <p:spPr>
            <a:xfrm>
              <a:off x="2713155" y="6163211"/>
              <a:ext cx="1156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CMU Maps</a:t>
              </a:r>
            </a:p>
          </p:txBody>
        </p:sp>
      </p:grpSp>
      <p:pic>
        <p:nvPicPr>
          <p:cNvPr id="47" name="Picture 46" descr="A close up of a logo&#10;&#10;AI-generated content may be incorrect.">
            <a:extLst>
              <a:ext uri="{FF2B5EF4-FFF2-40B4-BE49-F238E27FC236}">
                <a16:creationId xmlns:a16="http://schemas.microsoft.com/office/drawing/2014/main" id="{A0983A65-64DB-0CE9-C32D-0D107783989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856702" y="1200623"/>
            <a:ext cx="1080560" cy="369332"/>
          </a:xfrm>
          <a:prstGeom prst="rect">
            <a:avLst/>
          </a:prstGeom>
        </p:spPr>
      </p:pic>
      <p:sp>
        <p:nvSpPr>
          <p:cNvPr id="48" name="Rectangle 47">
            <a:extLst>
              <a:ext uri="{FF2B5EF4-FFF2-40B4-BE49-F238E27FC236}">
                <a16:creationId xmlns:a16="http://schemas.microsoft.com/office/drawing/2014/main" id="{3350C415-A1D9-95DD-EE49-EDBF29187130}"/>
              </a:ext>
            </a:extLst>
          </p:cNvPr>
          <p:cNvSpPr/>
          <p:nvPr/>
        </p:nvSpPr>
        <p:spPr>
          <a:xfrm>
            <a:off x="6941771" y="1555702"/>
            <a:ext cx="1523132" cy="1807843"/>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B6563D1-FF38-E36E-582C-5264B9D81C05}"/>
              </a:ext>
            </a:extLst>
          </p:cNvPr>
          <p:cNvSpPr/>
          <p:nvPr/>
        </p:nvSpPr>
        <p:spPr>
          <a:xfrm>
            <a:off x="5569676" y="2590518"/>
            <a:ext cx="6616816" cy="1069484"/>
          </a:xfrm>
          <a:custGeom>
            <a:avLst/>
            <a:gdLst>
              <a:gd name="connsiteX0" fmla="*/ 1128889 w 2743200"/>
              <a:gd name="connsiteY0" fmla="*/ 0 h 2381955"/>
              <a:gd name="connsiteX1" fmla="*/ 0 w 2743200"/>
              <a:gd name="connsiteY1" fmla="*/ 1625600 h 2381955"/>
              <a:gd name="connsiteX2" fmla="*/ 1444978 w 2743200"/>
              <a:gd name="connsiteY2" fmla="*/ 2381955 h 2381955"/>
              <a:gd name="connsiteX3" fmla="*/ 2743200 w 2743200"/>
              <a:gd name="connsiteY3" fmla="*/ 22578 h 2381955"/>
              <a:gd name="connsiteX4" fmla="*/ 1128889 w 2743200"/>
              <a:gd name="connsiteY4" fmla="*/ 0 h 2381955"/>
              <a:gd name="connsiteX0" fmla="*/ 1128889 w 2720622"/>
              <a:gd name="connsiteY0" fmla="*/ 0 h 2381955"/>
              <a:gd name="connsiteX1" fmla="*/ 0 w 2720622"/>
              <a:gd name="connsiteY1" fmla="*/ 1625600 h 2381955"/>
              <a:gd name="connsiteX2" fmla="*/ 1444978 w 2720622"/>
              <a:gd name="connsiteY2" fmla="*/ 2381955 h 2381955"/>
              <a:gd name="connsiteX3" fmla="*/ 2720622 w 2720622"/>
              <a:gd name="connsiteY3" fmla="*/ 22578 h 2381955"/>
              <a:gd name="connsiteX4" fmla="*/ 1128889 w 2720622"/>
              <a:gd name="connsiteY4" fmla="*/ 0 h 2381955"/>
              <a:gd name="connsiteX0" fmla="*/ 1128889 w 2759810"/>
              <a:gd name="connsiteY0" fmla="*/ 282 h 2382237"/>
              <a:gd name="connsiteX1" fmla="*/ 0 w 2759810"/>
              <a:gd name="connsiteY1" fmla="*/ 1625882 h 2382237"/>
              <a:gd name="connsiteX2" fmla="*/ 1444978 w 2759810"/>
              <a:gd name="connsiteY2" fmla="*/ 2382237 h 2382237"/>
              <a:gd name="connsiteX3" fmla="*/ 2759810 w 2759810"/>
              <a:gd name="connsiteY3" fmla="*/ 0 h 2382237"/>
              <a:gd name="connsiteX4" fmla="*/ 1128889 w 2759810"/>
              <a:gd name="connsiteY4" fmla="*/ 282 h 2382237"/>
              <a:gd name="connsiteX0" fmla="*/ 2989494 w 4620415"/>
              <a:gd name="connsiteY0" fmla="*/ 282 h 2382237"/>
              <a:gd name="connsiteX1" fmla="*/ 0 w 4620415"/>
              <a:gd name="connsiteY1" fmla="*/ 957972 h 2382237"/>
              <a:gd name="connsiteX2" fmla="*/ 3305583 w 4620415"/>
              <a:gd name="connsiteY2" fmla="*/ 2382237 h 2382237"/>
              <a:gd name="connsiteX3" fmla="*/ 4620415 w 4620415"/>
              <a:gd name="connsiteY3" fmla="*/ 0 h 2382237"/>
              <a:gd name="connsiteX4" fmla="*/ 2989494 w 4620415"/>
              <a:gd name="connsiteY4" fmla="*/ 282 h 2382237"/>
              <a:gd name="connsiteX0" fmla="*/ 2989494 w 6621277"/>
              <a:gd name="connsiteY0" fmla="*/ 282 h 1062320"/>
              <a:gd name="connsiteX1" fmla="*/ 0 w 6621277"/>
              <a:gd name="connsiteY1" fmla="*/ 957972 h 1062320"/>
              <a:gd name="connsiteX2" fmla="*/ 6621277 w 6621277"/>
              <a:gd name="connsiteY2" fmla="*/ 1062320 h 1062320"/>
              <a:gd name="connsiteX3" fmla="*/ 4620415 w 6621277"/>
              <a:gd name="connsiteY3" fmla="*/ 0 h 1062320"/>
              <a:gd name="connsiteX4" fmla="*/ 2989494 w 6621277"/>
              <a:gd name="connsiteY4" fmla="*/ 282 h 1062320"/>
              <a:gd name="connsiteX0" fmla="*/ 2985033 w 6616816"/>
              <a:gd name="connsiteY0" fmla="*/ 282 h 1069484"/>
              <a:gd name="connsiteX1" fmla="*/ 0 w 6616816"/>
              <a:gd name="connsiteY1" fmla="*/ 1069484 h 1069484"/>
              <a:gd name="connsiteX2" fmla="*/ 6616816 w 6616816"/>
              <a:gd name="connsiteY2" fmla="*/ 1062320 h 1069484"/>
              <a:gd name="connsiteX3" fmla="*/ 4615954 w 6616816"/>
              <a:gd name="connsiteY3" fmla="*/ 0 h 1069484"/>
              <a:gd name="connsiteX4" fmla="*/ 2985033 w 6616816"/>
              <a:gd name="connsiteY4" fmla="*/ 282 h 106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816" h="1069484">
                <a:moveTo>
                  <a:pt x="2985033" y="282"/>
                </a:moveTo>
                <a:lnTo>
                  <a:pt x="0" y="1069484"/>
                </a:lnTo>
                <a:lnTo>
                  <a:pt x="6616816" y="1062320"/>
                </a:lnTo>
                <a:lnTo>
                  <a:pt x="4615954" y="0"/>
                </a:lnTo>
                <a:lnTo>
                  <a:pt x="2985033" y="282"/>
                </a:lnTo>
                <a:close/>
              </a:path>
            </a:pathLst>
          </a:custGeom>
          <a:gradFill>
            <a:gsLst>
              <a:gs pos="0">
                <a:srgbClr val="84E391"/>
              </a:gs>
              <a:gs pos="31000">
                <a:schemeClr val="accent6">
                  <a:lumMod val="40000"/>
                  <a:lumOff val="60000"/>
                </a:schemeClr>
              </a:gs>
              <a:gs pos="73000">
                <a:srgbClr val="FBF1EC">
                  <a:alpha val="0"/>
                </a:srgbClr>
              </a:gs>
            </a:gsLst>
            <a:lin ang="6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597721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F65A9942-C6C3-DC09-D1F9-ED1E4111B88A}"/>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7AF4187D-86B5-3331-7401-8FE2525300A7}"/>
              </a:ext>
            </a:extLst>
          </p:cNvPr>
          <p:cNvSpPr/>
          <p:nvPr/>
        </p:nvSpPr>
        <p:spPr>
          <a:xfrm>
            <a:off x="6773333" y="1175056"/>
            <a:ext cx="5057423" cy="2347077"/>
          </a:xfrm>
          <a:prstGeom prst="roundRect">
            <a:avLst>
              <a:gd name="adj" fmla="val 2719"/>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Rectangle 24">
            <a:extLst>
              <a:ext uri="{FF2B5EF4-FFF2-40B4-BE49-F238E27FC236}">
                <a16:creationId xmlns:a16="http://schemas.microsoft.com/office/drawing/2014/main" id="{EB3B4DC9-CB3A-1FCD-5BA1-5A44B846D3D3}"/>
              </a:ext>
            </a:extLst>
          </p:cNvPr>
          <p:cNvSpPr/>
          <p:nvPr/>
        </p:nvSpPr>
        <p:spPr>
          <a:xfrm>
            <a:off x="8558692" y="2151312"/>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27" name="Rectangle 26">
            <a:extLst>
              <a:ext uri="{FF2B5EF4-FFF2-40B4-BE49-F238E27FC236}">
                <a16:creationId xmlns:a16="http://schemas.microsoft.com/office/drawing/2014/main" id="{9F0810B1-D913-ACBC-1D63-5BC28CFF2F59}"/>
              </a:ext>
            </a:extLst>
          </p:cNvPr>
          <p:cNvSpPr/>
          <p:nvPr/>
        </p:nvSpPr>
        <p:spPr>
          <a:xfrm>
            <a:off x="7044984" y="2873489"/>
            <a:ext cx="1337016"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endParaRPr kumimoji="0" lang="en-US" sz="14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F6E49E7A-5E06-4D2A-57A3-25BB29316D75}"/>
              </a:ext>
            </a:extLst>
          </p:cNvPr>
          <p:cNvSpPr/>
          <p:nvPr/>
        </p:nvSpPr>
        <p:spPr>
          <a:xfrm>
            <a:off x="7038175" y="2042458"/>
            <a:ext cx="1337014"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D4C5664D-C07E-D69B-20AA-DF33FFCD6A84}"/>
              </a:ext>
            </a:extLst>
          </p:cNvPr>
          <p:cNvSpPr/>
          <p:nvPr/>
        </p:nvSpPr>
        <p:spPr>
          <a:xfrm>
            <a:off x="7038174" y="2457975"/>
            <a:ext cx="1337015"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31" name="TextBox 30">
            <a:extLst>
              <a:ext uri="{FF2B5EF4-FFF2-40B4-BE49-F238E27FC236}">
                <a16:creationId xmlns:a16="http://schemas.microsoft.com/office/drawing/2014/main" id="{6DA6A585-355E-E0FC-A9DE-91CE9CC9F9EE}"/>
              </a:ext>
            </a:extLst>
          </p:cNvPr>
          <p:cNvSpPr txBox="1"/>
          <p:nvPr/>
        </p:nvSpPr>
        <p:spPr>
          <a:xfrm>
            <a:off x="8457646" y="1197954"/>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B09DB8D0-B5A4-9808-8F47-CC230F4E0417}"/>
              </a:ext>
            </a:extLst>
          </p:cNvPr>
          <p:cNvSpPr/>
          <p:nvPr/>
        </p:nvSpPr>
        <p:spPr>
          <a:xfrm>
            <a:off x="7044983" y="1626721"/>
            <a:ext cx="1330205"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grpSp>
        <p:nvGrpSpPr>
          <p:cNvPr id="33" name="Group 32">
            <a:extLst>
              <a:ext uri="{FF2B5EF4-FFF2-40B4-BE49-F238E27FC236}">
                <a16:creationId xmlns:a16="http://schemas.microsoft.com/office/drawing/2014/main" id="{9CE29730-5D79-FC1C-A239-B374E8E482E6}"/>
              </a:ext>
            </a:extLst>
          </p:cNvPr>
          <p:cNvGrpSpPr/>
          <p:nvPr/>
        </p:nvGrpSpPr>
        <p:grpSpPr>
          <a:xfrm>
            <a:off x="10516386" y="1782403"/>
            <a:ext cx="1189999" cy="1052061"/>
            <a:chOff x="2696198" y="5499503"/>
            <a:chExt cx="1189999" cy="1052061"/>
          </a:xfrm>
        </p:grpSpPr>
        <p:sp>
          <p:nvSpPr>
            <p:cNvPr id="34" name="Rounded Rectangle 33">
              <a:extLst>
                <a:ext uri="{FF2B5EF4-FFF2-40B4-BE49-F238E27FC236}">
                  <a16:creationId xmlns:a16="http://schemas.microsoft.com/office/drawing/2014/main" id="{83ABFD84-0764-A940-3D13-79C7F6F09F8C}"/>
                </a:ext>
              </a:extLst>
            </p:cNvPr>
            <p:cNvSpPr/>
            <p:nvPr/>
          </p:nvSpPr>
          <p:spPr>
            <a:xfrm>
              <a:off x="2696198" y="5499503"/>
              <a:ext cx="1189999" cy="1052061"/>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5" name="Picture 2" descr="Wordmarks, Lettermark, Unitmarks - The CMU Brand - Carnegie ...">
              <a:extLst>
                <a:ext uri="{FF2B5EF4-FFF2-40B4-BE49-F238E27FC236}">
                  <a16:creationId xmlns:a16="http://schemas.microsoft.com/office/drawing/2014/main" id="{64481CF4-E24B-4BE6-3C0D-1585472AF5CE}"/>
                </a:ext>
              </a:extLst>
            </p:cNvPr>
            <p:cNvPicPr>
              <a:picLocks noChangeAspect="1" noChangeArrowheads="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F9A388C-7615-0076-8D67-BD5BFD46E94B}"/>
                </a:ext>
              </a:extLst>
            </p:cNvPr>
            <p:cNvSpPr txBox="1"/>
            <p:nvPr/>
          </p:nvSpPr>
          <p:spPr>
            <a:xfrm>
              <a:off x="2713155" y="6163211"/>
              <a:ext cx="1156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CMU Maps</a:t>
              </a:r>
            </a:p>
          </p:txBody>
        </p:sp>
      </p:grpSp>
      <p:pic>
        <p:nvPicPr>
          <p:cNvPr id="37" name="Picture 36" descr="A close up of a logo&#10;&#10;AI-generated content may be incorrect.">
            <a:extLst>
              <a:ext uri="{FF2B5EF4-FFF2-40B4-BE49-F238E27FC236}">
                <a16:creationId xmlns:a16="http://schemas.microsoft.com/office/drawing/2014/main" id="{83DBEDE5-3666-162E-1345-20ECBB8A01B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856702" y="1200623"/>
            <a:ext cx="1080560" cy="369332"/>
          </a:xfrm>
          <a:prstGeom prst="rect">
            <a:avLst/>
          </a:prstGeom>
        </p:spPr>
      </p:pic>
      <p:sp>
        <p:nvSpPr>
          <p:cNvPr id="2" name="Title 1">
            <a:extLst>
              <a:ext uri="{FF2B5EF4-FFF2-40B4-BE49-F238E27FC236}">
                <a16:creationId xmlns:a16="http://schemas.microsoft.com/office/drawing/2014/main" id="{12D0D7C6-24B2-2551-2939-A51A4857313C}"/>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Federation offers benefits</a:t>
            </a:r>
          </a:p>
        </p:txBody>
      </p:sp>
      <p:sp>
        <p:nvSpPr>
          <p:cNvPr id="3" name="Content Placeholder 2">
            <a:extLst>
              <a:ext uri="{FF2B5EF4-FFF2-40B4-BE49-F238E27FC236}">
                <a16:creationId xmlns:a16="http://schemas.microsoft.com/office/drawing/2014/main" id="{5534868E-48EF-7B44-F757-133E74BA32A1}"/>
              </a:ext>
            </a:extLst>
          </p:cNvPr>
          <p:cNvSpPr>
            <a:spLocks noGrp="1"/>
          </p:cNvSpPr>
          <p:nvPr>
            <p:ph idx="1"/>
          </p:nvPr>
        </p:nvSpPr>
        <p:spPr>
          <a:xfrm>
            <a:off x="838200" y="1825625"/>
            <a:ext cx="4530787" cy="4351338"/>
          </a:xfrm>
        </p:spPr>
        <p:txBody>
          <a:bodyPr/>
          <a:lstStyle/>
          <a:p>
            <a:pPr marL="0" indent="0">
              <a:buNone/>
            </a:pPr>
            <a:r>
              <a:rPr lang="en-US" dirty="0">
                <a:solidFill>
                  <a:srgbClr val="EBD2C4"/>
                </a:solidFill>
              </a:rPr>
              <a:t>Privacy</a:t>
            </a:r>
          </a:p>
          <a:p>
            <a:pPr marL="0" indent="0">
              <a:buNone/>
            </a:pPr>
            <a:endParaRPr lang="en-US" dirty="0"/>
          </a:p>
          <a:p>
            <a:pPr marL="0" indent="0">
              <a:buNone/>
            </a:pPr>
            <a:r>
              <a:rPr lang="en-US" dirty="0">
                <a:solidFill>
                  <a:srgbClr val="002060"/>
                </a:solidFill>
              </a:rPr>
              <a:t>Fine-grained access control</a:t>
            </a:r>
          </a:p>
          <a:p>
            <a:pPr marL="0" indent="0">
              <a:buNone/>
            </a:pPr>
            <a:endParaRPr lang="en-US" dirty="0">
              <a:solidFill>
                <a:srgbClr val="EBD2C4"/>
              </a:solidFill>
            </a:endParaRPr>
          </a:p>
          <a:p>
            <a:pPr marL="0" indent="0">
              <a:buNone/>
            </a:pPr>
            <a:r>
              <a:rPr lang="en-US" dirty="0">
                <a:solidFill>
                  <a:srgbClr val="EBD2C4"/>
                </a:solidFill>
              </a:rPr>
              <a:t>Independence of services</a:t>
            </a:r>
          </a:p>
        </p:txBody>
      </p:sp>
      <p:cxnSp>
        <p:nvCxnSpPr>
          <p:cNvPr id="4" name="Straight Connector 3">
            <a:extLst>
              <a:ext uri="{FF2B5EF4-FFF2-40B4-BE49-F238E27FC236}">
                <a16:creationId xmlns:a16="http://schemas.microsoft.com/office/drawing/2014/main" id="{6CE23248-F739-FFC5-35B8-EFB01B84AA21}"/>
              </a:ext>
            </a:extLst>
          </p:cNvPr>
          <p:cNvCxnSpPr>
            <a:cxnSpLocks/>
          </p:cNvCxnSpPr>
          <p:nvPr/>
        </p:nvCxnSpPr>
        <p:spPr>
          <a:xfrm>
            <a:off x="5369000" y="1465835"/>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89A8144F-E0E9-1685-2DC6-C817805B7BC1}"/>
              </a:ext>
            </a:extLst>
          </p:cNvPr>
          <p:cNvSpPr/>
          <p:nvPr/>
        </p:nvSpPr>
        <p:spPr>
          <a:xfrm>
            <a:off x="838200" y="2837010"/>
            <a:ext cx="4483308" cy="4828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Rectangle 25">
            <a:extLst>
              <a:ext uri="{FF2B5EF4-FFF2-40B4-BE49-F238E27FC236}">
                <a16:creationId xmlns:a16="http://schemas.microsoft.com/office/drawing/2014/main" id="{B81A613F-4D5E-DED6-B13C-1EC7868A7F5E}"/>
              </a:ext>
            </a:extLst>
          </p:cNvPr>
          <p:cNvSpPr/>
          <p:nvPr/>
        </p:nvSpPr>
        <p:spPr>
          <a:xfrm>
            <a:off x="8457646" y="2058032"/>
            <a:ext cx="1814941" cy="626916"/>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ounded Rectangle 6">
            <a:extLst>
              <a:ext uri="{FF2B5EF4-FFF2-40B4-BE49-F238E27FC236}">
                <a16:creationId xmlns:a16="http://schemas.microsoft.com/office/drawing/2014/main" id="{92D63C9E-69D0-EA92-A254-21C4162405BF}"/>
              </a:ext>
            </a:extLst>
          </p:cNvPr>
          <p:cNvSpPr/>
          <p:nvPr/>
        </p:nvSpPr>
        <p:spPr>
          <a:xfrm>
            <a:off x="6823000" y="3741167"/>
            <a:ext cx="5149423" cy="889348"/>
          </a:xfrm>
          <a:prstGeom prst="roundRect">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Everybody can see the map</a:t>
            </a:r>
          </a:p>
        </p:txBody>
      </p:sp>
      <p:pic>
        <p:nvPicPr>
          <p:cNvPr id="8" name="Graphic 7" descr="Checkmark with solid fill">
            <a:extLst>
              <a:ext uri="{FF2B5EF4-FFF2-40B4-BE49-F238E27FC236}">
                <a16:creationId xmlns:a16="http://schemas.microsoft.com/office/drawing/2014/main" id="{5377FF51-492E-5619-F841-AE1C41FC3F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1850" y="3884866"/>
            <a:ext cx="601950" cy="601950"/>
          </a:xfrm>
          <a:prstGeom prst="rect">
            <a:avLst/>
          </a:prstGeom>
        </p:spPr>
      </p:pic>
      <p:sp>
        <p:nvSpPr>
          <p:cNvPr id="9" name="!!Freeform 8">
            <a:extLst>
              <a:ext uri="{FF2B5EF4-FFF2-40B4-BE49-F238E27FC236}">
                <a16:creationId xmlns:a16="http://schemas.microsoft.com/office/drawing/2014/main" id="{E5978DC9-6EA9-4A82-6E0E-BF0D9A19851E}"/>
              </a:ext>
            </a:extLst>
          </p:cNvPr>
          <p:cNvSpPr/>
          <p:nvPr/>
        </p:nvSpPr>
        <p:spPr>
          <a:xfrm>
            <a:off x="6529589" y="3052293"/>
            <a:ext cx="515155" cy="1171977"/>
          </a:xfrm>
          <a:custGeom>
            <a:avLst/>
            <a:gdLst>
              <a:gd name="connsiteX0" fmla="*/ 515155 w 515155"/>
              <a:gd name="connsiteY0" fmla="*/ 0 h 1171977"/>
              <a:gd name="connsiteX1" fmla="*/ 0 w 515155"/>
              <a:gd name="connsiteY1" fmla="*/ 0 h 1171977"/>
              <a:gd name="connsiteX2" fmla="*/ 0 w 515155"/>
              <a:gd name="connsiteY2" fmla="*/ 1171977 h 1171977"/>
              <a:gd name="connsiteX3" fmla="*/ 309093 w 515155"/>
              <a:gd name="connsiteY3" fmla="*/ 1171977 h 1171977"/>
              <a:gd name="connsiteX0" fmla="*/ 515155 w 515155"/>
              <a:gd name="connsiteY0" fmla="*/ 0 h 1171977"/>
              <a:gd name="connsiteX1" fmla="*/ 0 w 515155"/>
              <a:gd name="connsiteY1" fmla="*/ 0 h 1171977"/>
              <a:gd name="connsiteX2" fmla="*/ 0 w 515155"/>
              <a:gd name="connsiteY2" fmla="*/ 1171977 h 1171977"/>
              <a:gd name="connsiteX3" fmla="*/ 280116 w 515155"/>
              <a:gd name="connsiteY3" fmla="*/ 1171977 h 1171977"/>
            </a:gdLst>
            <a:ahLst/>
            <a:cxnLst>
              <a:cxn ang="0">
                <a:pos x="connsiteX0" y="connsiteY0"/>
              </a:cxn>
              <a:cxn ang="0">
                <a:pos x="connsiteX1" y="connsiteY1"/>
              </a:cxn>
              <a:cxn ang="0">
                <a:pos x="connsiteX2" y="connsiteY2"/>
              </a:cxn>
              <a:cxn ang="0">
                <a:pos x="connsiteX3" y="connsiteY3"/>
              </a:cxn>
            </a:cxnLst>
            <a:rect l="l" t="t" r="r" b="b"/>
            <a:pathLst>
              <a:path w="515155" h="1171977">
                <a:moveTo>
                  <a:pt x="515155" y="0"/>
                </a:moveTo>
                <a:lnTo>
                  <a:pt x="0" y="0"/>
                </a:lnTo>
                <a:lnTo>
                  <a:pt x="0" y="1171977"/>
                </a:lnTo>
                <a:lnTo>
                  <a:pt x="280116" y="1171977"/>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4BBB62CD-A6FE-BD65-7F58-9563F7DD33EF}"/>
              </a:ext>
            </a:extLst>
          </p:cNvPr>
          <p:cNvSpPr/>
          <p:nvPr/>
        </p:nvSpPr>
        <p:spPr>
          <a:xfrm>
            <a:off x="6822999" y="4849548"/>
            <a:ext cx="5149423" cy="1171977"/>
          </a:xfrm>
          <a:prstGeom prst="roundRect">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Only </a:t>
            </a:r>
            <a:r>
              <a:rPr lang="en-US" sz="2400" b="1" dirty="0" err="1">
                <a:solidFill>
                  <a:schemeClr val="tx1"/>
                </a:solidFill>
                <a:latin typeface="Ayuthaya" pitchFamily="2" charset="-34"/>
                <a:ea typeface="Ayuthaya" pitchFamily="2" charset="-34"/>
                <a:cs typeface="Ayuthaya" pitchFamily="2" charset="-34"/>
              </a:rPr>
              <a:t>cmu.edu</a:t>
            </a:r>
            <a:r>
              <a:rPr lang="en-US" sz="2400" b="1" dirty="0">
                <a:solidFill>
                  <a:schemeClr val="tx1"/>
                </a:solidFill>
                <a:ea typeface="Ayuthaya" pitchFamily="2" charset="-34"/>
                <a:cs typeface="Ayuthaya" pitchFamily="2" charset="-34"/>
              </a:rPr>
              <a:t> </a:t>
            </a:r>
            <a:r>
              <a:rPr lang="en-US" sz="2400" dirty="0">
                <a:solidFill>
                  <a:schemeClr val="tx1"/>
                </a:solidFill>
              </a:rPr>
              <a:t>logins </a:t>
            </a:r>
          </a:p>
          <a:p>
            <a:r>
              <a:rPr lang="en-US" sz="2400" dirty="0">
                <a:solidFill>
                  <a:schemeClr val="tx1"/>
                </a:solidFill>
              </a:rPr>
              <a:t>can localize</a:t>
            </a:r>
          </a:p>
        </p:txBody>
      </p:sp>
      <p:sp>
        <p:nvSpPr>
          <p:cNvPr id="23" name="TextBox 22">
            <a:extLst>
              <a:ext uri="{FF2B5EF4-FFF2-40B4-BE49-F238E27FC236}">
                <a16:creationId xmlns:a16="http://schemas.microsoft.com/office/drawing/2014/main" id="{0473CB63-FFB9-756F-AB3E-FEC0DACA0167}"/>
              </a:ext>
            </a:extLst>
          </p:cNvPr>
          <p:cNvSpPr txBox="1"/>
          <p:nvPr/>
        </p:nvSpPr>
        <p:spPr>
          <a:xfrm>
            <a:off x="10751850" y="4881538"/>
            <a:ext cx="748923" cy="1107996"/>
          </a:xfrm>
          <a:prstGeom prst="rect">
            <a:avLst/>
          </a:prstGeom>
          <a:noFill/>
        </p:spPr>
        <p:txBody>
          <a:bodyPr wrap="none" rtlCol="0">
            <a:spAutoFit/>
          </a:bodyPr>
          <a:lstStyle/>
          <a:p>
            <a:r>
              <a:rPr lang="en-US" sz="6600" dirty="0">
                <a:ln>
                  <a:solidFill>
                    <a:schemeClr val="tx1"/>
                  </a:solidFill>
                </a:ln>
                <a:solidFill>
                  <a:schemeClr val="accent2">
                    <a:lumMod val="75000"/>
                  </a:schemeClr>
                </a:solidFill>
                <a:latin typeface="Arial Rounded MT Bold" panose="020F0704030504030204" pitchFamily="34" charset="77"/>
                <a:cs typeface="AkayaTelivigala" pitchFamily="2" charset="77"/>
              </a:rPr>
              <a:t>!!</a:t>
            </a:r>
            <a:endParaRPr lang="en-US" dirty="0">
              <a:ln>
                <a:solidFill>
                  <a:schemeClr val="tx1"/>
                </a:solidFill>
              </a:ln>
              <a:solidFill>
                <a:schemeClr val="accent2">
                  <a:lumMod val="75000"/>
                </a:schemeClr>
              </a:solidFill>
              <a:latin typeface="Arial Rounded MT Bold" panose="020F0704030504030204" pitchFamily="34" charset="77"/>
              <a:cs typeface="AkayaTelivigala" pitchFamily="2" charset="77"/>
            </a:endParaRPr>
          </a:p>
        </p:txBody>
      </p:sp>
      <p:sp>
        <p:nvSpPr>
          <p:cNvPr id="24" name="!!Freeform 23">
            <a:extLst>
              <a:ext uri="{FF2B5EF4-FFF2-40B4-BE49-F238E27FC236}">
                <a16:creationId xmlns:a16="http://schemas.microsoft.com/office/drawing/2014/main" id="{8C3FA894-7102-7C0D-4820-A22445E634EE}"/>
              </a:ext>
            </a:extLst>
          </p:cNvPr>
          <p:cNvSpPr/>
          <p:nvPr/>
        </p:nvSpPr>
        <p:spPr>
          <a:xfrm>
            <a:off x="6346042" y="1805355"/>
            <a:ext cx="690463" cy="3666056"/>
          </a:xfrm>
          <a:custGeom>
            <a:avLst/>
            <a:gdLst>
              <a:gd name="connsiteX0" fmla="*/ 515155 w 515155"/>
              <a:gd name="connsiteY0" fmla="*/ 0 h 1171977"/>
              <a:gd name="connsiteX1" fmla="*/ 0 w 515155"/>
              <a:gd name="connsiteY1" fmla="*/ 0 h 1171977"/>
              <a:gd name="connsiteX2" fmla="*/ 0 w 515155"/>
              <a:gd name="connsiteY2" fmla="*/ 1171977 h 1171977"/>
              <a:gd name="connsiteX3" fmla="*/ 309093 w 515155"/>
              <a:gd name="connsiteY3" fmla="*/ 1171977 h 1171977"/>
              <a:gd name="connsiteX0" fmla="*/ 515155 w 515155"/>
              <a:gd name="connsiteY0" fmla="*/ 0 h 1171977"/>
              <a:gd name="connsiteX1" fmla="*/ 0 w 515155"/>
              <a:gd name="connsiteY1" fmla="*/ 0 h 1171977"/>
              <a:gd name="connsiteX2" fmla="*/ 0 w 515155"/>
              <a:gd name="connsiteY2" fmla="*/ 1171977 h 1171977"/>
              <a:gd name="connsiteX3" fmla="*/ 280116 w 515155"/>
              <a:gd name="connsiteY3" fmla="*/ 1171977 h 1171977"/>
              <a:gd name="connsiteX0" fmla="*/ 695629 w 695629"/>
              <a:gd name="connsiteY0" fmla="*/ 6016 h 1177993"/>
              <a:gd name="connsiteX1" fmla="*/ 0 w 695629"/>
              <a:gd name="connsiteY1" fmla="*/ 0 h 1177993"/>
              <a:gd name="connsiteX2" fmla="*/ 180474 w 695629"/>
              <a:gd name="connsiteY2" fmla="*/ 1177993 h 1177993"/>
              <a:gd name="connsiteX3" fmla="*/ 460590 w 695629"/>
              <a:gd name="connsiteY3" fmla="*/ 1177993 h 1177993"/>
              <a:gd name="connsiteX0" fmla="*/ 695629 w 695629"/>
              <a:gd name="connsiteY0" fmla="*/ 6016 h 1177993"/>
              <a:gd name="connsiteX1" fmla="*/ 0 w 695629"/>
              <a:gd name="connsiteY1" fmla="*/ 0 h 1177993"/>
              <a:gd name="connsiteX2" fmla="*/ 12032 w 695629"/>
              <a:gd name="connsiteY2" fmla="*/ 1177993 h 1177993"/>
              <a:gd name="connsiteX3" fmla="*/ 460590 w 695629"/>
              <a:gd name="connsiteY3" fmla="*/ 1177993 h 1177993"/>
              <a:gd name="connsiteX0" fmla="*/ 690463 w 690463"/>
              <a:gd name="connsiteY0" fmla="*/ 0 h 1171977"/>
              <a:gd name="connsiteX1" fmla="*/ 0 w 690463"/>
              <a:gd name="connsiteY1" fmla="*/ 590 h 1171977"/>
              <a:gd name="connsiteX2" fmla="*/ 6866 w 690463"/>
              <a:gd name="connsiteY2" fmla="*/ 1171977 h 1171977"/>
              <a:gd name="connsiteX3" fmla="*/ 455424 w 690463"/>
              <a:gd name="connsiteY3" fmla="*/ 1171977 h 1171977"/>
            </a:gdLst>
            <a:ahLst/>
            <a:cxnLst>
              <a:cxn ang="0">
                <a:pos x="connsiteX0" y="connsiteY0"/>
              </a:cxn>
              <a:cxn ang="0">
                <a:pos x="connsiteX1" y="connsiteY1"/>
              </a:cxn>
              <a:cxn ang="0">
                <a:pos x="connsiteX2" y="connsiteY2"/>
              </a:cxn>
              <a:cxn ang="0">
                <a:pos x="connsiteX3" y="connsiteY3"/>
              </a:cxn>
            </a:cxnLst>
            <a:rect l="l" t="t" r="r" b="b"/>
            <a:pathLst>
              <a:path w="690463" h="1171977">
                <a:moveTo>
                  <a:pt x="690463" y="0"/>
                </a:moveTo>
                <a:lnTo>
                  <a:pt x="0" y="590"/>
                </a:lnTo>
                <a:cubicBezTo>
                  <a:pt x="2289" y="391052"/>
                  <a:pt x="4577" y="781515"/>
                  <a:pt x="6866" y="1171977"/>
                </a:cubicBezTo>
                <a:lnTo>
                  <a:pt x="455424" y="1171977"/>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5">
            <a:extLst>
              <a:ext uri="{FF2B5EF4-FFF2-40B4-BE49-F238E27FC236}">
                <a16:creationId xmlns:a16="http://schemas.microsoft.com/office/drawing/2014/main" id="{D69095C5-8FD2-27FC-1DD9-4FEC5335234E}"/>
              </a:ext>
            </a:extLst>
          </p:cNvPr>
          <p:cNvSpPr/>
          <p:nvPr/>
        </p:nvSpPr>
        <p:spPr>
          <a:xfrm>
            <a:off x="6973910" y="2021620"/>
            <a:ext cx="1466779" cy="835090"/>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895571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BCB2D504-21B3-B48E-5B36-631E625EB0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2199E-62CB-B629-B7A7-49C7BF5CF429}"/>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Federation offers benefits</a:t>
            </a:r>
          </a:p>
        </p:txBody>
      </p:sp>
      <p:sp>
        <p:nvSpPr>
          <p:cNvPr id="3" name="Content Placeholder 2">
            <a:extLst>
              <a:ext uri="{FF2B5EF4-FFF2-40B4-BE49-F238E27FC236}">
                <a16:creationId xmlns:a16="http://schemas.microsoft.com/office/drawing/2014/main" id="{9AADE6F2-693C-DC09-0077-A3A7573F1E27}"/>
              </a:ext>
            </a:extLst>
          </p:cNvPr>
          <p:cNvSpPr>
            <a:spLocks noGrp="1"/>
          </p:cNvSpPr>
          <p:nvPr>
            <p:ph idx="1"/>
          </p:nvPr>
        </p:nvSpPr>
        <p:spPr>
          <a:xfrm>
            <a:off x="838200" y="1825625"/>
            <a:ext cx="4530787" cy="4351338"/>
          </a:xfrm>
        </p:spPr>
        <p:txBody>
          <a:bodyPr/>
          <a:lstStyle/>
          <a:p>
            <a:pPr marL="0" indent="0">
              <a:buNone/>
            </a:pPr>
            <a:r>
              <a:rPr lang="en-US" dirty="0">
                <a:solidFill>
                  <a:srgbClr val="EBD2C4"/>
                </a:solidFill>
              </a:rPr>
              <a:t>Privacy</a:t>
            </a:r>
          </a:p>
          <a:p>
            <a:pPr marL="0" indent="0">
              <a:buNone/>
            </a:pPr>
            <a:endParaRPr lang="en-US" dirty="0"/>
          </a:p>
          <a:p>
            <a:pPr marL="0" indent="0">
              <a:buNone/>
            </a:pPr>
            <a:r>
              <a:rPr lang="en-US" dirty="0">
                <a:solidFill>
                  <a:srgbClr val="EBD2C4"/>
                </a:solidFill>
              </a:rPr>
              <a:t>Fine-grained access control</a:t>
            </a:r>
          </a:p>
          <a:p>
            <a:pPr marL="0" indent="0">
              <a:buNone/>
            </a:pPr>
            <a:endParaRPr lang="en-US" dirty="0">
              <a:solidFill>
                <a:srgbClr val="EBD2C4"/>
              </a:solidFill>
            </a:endParaRPr>
          </a:p>
          <a:p>
            <a:pPr marL="0" indent="0">
              <a:buNone/>
            </a:pPr>
            <a:r>
              <a:rPr lang="en-US" dirty="0">
                <a:solidFill>
                  <a:srgbClr val="002060"/>
                </a:solidFill>
              </a:rPr>
              <a:t>Independence of services</a:t>
            </a:r>
          </a:p>
        </p:txBody>
      </p:sp>
      <p:cxnSp>
        <p:nvCxnSpPr>
          <p:cNvPr id="4" name="Straight Connector 3">
            <a:extLst>
              <a:ext uri="{FF2B5EF4-FFF2-40B4-BE49-F238E27FC236}">
                <a16:creationId xmlns:a16="http://schemas.microsoft.com/office/drawing/2014/main" id="{D46D08F4-47F0-B009-B97F-322A302136A5}"/>
              </a:ext>
            </a:extLst>
          </p:cNvPr>
          <p:cNvCxnSpPr>
            <a:cxnSpLocks/>
          </p:cNvCxnSpPr>
          <p:nvPr/>
        </p:nvCxnSpPr>
        <p:spPr>
          <a:xfrm>
            <a:off x="5369000" y="1465835"/>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A5A49F29-A447-1A50-CA24-5495558BC2A7}"/>
              </a:ext>
            </a:extLst>
          </p:cNvPr>
          <p:cNvSpPr/>
          <p:nvPr/>
        </p:nvSpPr>
        <p:spPr>
          <a:xfrm>
            <a:off x="838200" y="3830245"/>
            <a:ext cx="4483308" cy="4828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6" name="TextBox 45">
            <a:extLst>
              <a:ext uri="{FF2B5EF4-FFF2-40B4-BE49-F238E27FC236}">
                <a16:creationId xmlns:a16="http://schemas.microsoft.com/office/drawing/2014/main" id="{81C35786-4408-AC69-5913-A4A28DE54CF7}"/>
              </a:ext>
            </a:extLst>
          </p:cNvPr>
          <p:cNvSpPr txBox="1"/>
          <p:nvPr/>
        </p:nvSpPr>
        <p:spPr>
          <a:xfrm>
            <a:off x="5390014" y="1522825"/>
            <a:ext cx="1637465" cy="646331"/>
          </a:xfrm>
          <a:prstGeom prst="rect">
            <a:avLst/>
          </a:prstGeom>
          <a:noFill/>
        </p:spPr>
        <p:txBody>
          <a:bodyPr wrap="square" rtlCol="0">
            <a:spAutoFit/>
          </a:bodyPr>
          <a:lstStyle/>
          <a:p>
            <a:pPr algn="r"/>
            <a:r>
              <a:rPr lang="en-US" dirty="0"/>
              <a:t>Beacon-based localization</a:t>
            </a:r>
          </a:p>
        </p:txBody>
      </p:sp>
      <p:sp>
        <p:nvSpPr>
          <p:cNvPr id="47" name="TextBox 46">
            <a:extLst>
              <a:ext uri="{FF2B5EF4-FFF2-40B4-BE49-F238E27FC236}">
                <a16:creationId xmlns:a16="http://schemas.microsoft.com/office/drawing/2014/main" id="{47A1D3F4-F3AD-0D3F-BFCD-CAA96E15FD53}"/>
              </a:ext>
            </a:extLst>
          </p:cNvPr>
          <p:cNvSpPr txBox="1"/>
          <p:nvPr/>
        </p:nvSpPr>
        <p:spPr>
          <a:xfrm>
            <a:off x="5383263" y="4071649"/>
            <a:ext cx="1637465" cy="923330"/>
          </a:xfrm>
          <a:prstGeom prst="rect">
            <a:avLst/>
          </a:prstGeom>
          <a:noFill/>
        </p:spPr>
        <p:txBody>
          <a:bodyPr wrap="square" rtlCol="0">
            <a:spAutoFit/>
          </a:bodyPr>
          <a:lstStyle/>
          <a:p>
            <a:pPr algn="r"/>
            <a:r>
              <a:rPr lang="en-US" dirty="0"/>
              <a:t>GPS / </a:t>
            </a:r>
          </a:p>
          <a:p>
            <a:pPr algn="r"/>
            <a:r>
              <a:rPr lang="en-US" dirty="0"/>
              <a:t>Image-based localization</a:t>
            </a:r>
          </a:p>
        </p:txBody>
      </p:sp>
      <p:sp>
        <p:nvSpPr>
          <p:cNvPr id="6" name="Rounded Rectangle 5">
            <a:extLst>
              <a:ext uri="{FF2B5EF4-FFF2-40B4-BE49-F238E27FC236}">
                <a16:creationId xmlns:a16="http://schemas.microsoft.com/office/drawing/2014/main" id="{AE0216D5-57F9-32E5-F742-0F0F95751A01}"/>
              </a:ext>
            </a:extLst>
          </p:cNvPr>
          <p:cNvSpPr/>
          <p:nvPr/>
        </p:nvSpPr>
        <p:spPr>
          <a:xfrm>
            <a:off x="6990509" y="1175056"/>
            <a:ext cx="5057423" cy="2347077"/>
          </a:xfrm>
          <a:prstGeom prst="roundRect">
            <a:avLst>
              <a:gd name="adj" fmla="val 2719"/>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AE6B3877-781D-CDE8-E0F7-9FB71FBE3F25}"/>
              </a:ext>
            </a:extLst>
          </p:cNvPr>
          <p:cNvSpPr/>
          <p:nvPr/>
        </p:nvSpPr>
        <p:spPr>
          <a:xfrm>
            <a:off x="8775868" y="2151312"/>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8" name="Rectangle 7">
            <a:extLst>
              <a:ext uri="{FF2B5EF4-FFF2-40B4-BE49-F238E27FC236}">
                <a16:creationId xmlns:a16="http://schemas.microsoft.com/office/drawing/2014/main" id="{38EE206C-D765-4931-49CC-B2DCCA6E6FE3}"/>
              </a:ext>
            </a:extLst>
          </p:cNvPr>
          <p:cNvSpPr/>
          <p:nvPr/>
        </p:nvSpPr>
        <p:spPr>
          <a:xfrm>
            <a:off x="7262160" y="2873489"/>
            <a:ext cx="1337016"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endParaRPr kumimoji="0" lang="en-US" sz="14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9" name="Rectangle 8">
            <a:extLst>
              <a:ext uri="{FF2B5EF4-FFF2-40B4-BE49-F238E27FC236}">
                <a16:creationId xmlns:a16="http://schemas.microsoft.com/office/drawing/2014/main" id="{634123C9-F504-D6E5-3364-87B0D0B19797}"/>
              </a:ext>
            </a:extLst>
          </p:cNvPr>
          <p:cNvSpPr/>
          <p:nvPr/>
        </p:nvSpPr>
        <p:spPr>
          <a:xfrm>
            <a:off x="7255351" y="2042458"/>
            <a:ext cx="1337014"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46D8A9A8-8959-C5D7-B81C-D31181414D96}"/>
              </a:ext>
            </a:extLst>
          </p:cNvPr>
          <p:cNvSpPr/>
          <p:nvPr/>
        </p:nvSpPr>
        <p:spPr>
          <a:xfrm>
            <a:off x="7255350" y="2457975"/>
            <a:ext cx="1337015"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9BAD08F8-95CC-B1B4-610D-B1F504392587}"/>
              </a:ext>
            </a:extLst>
          </p:cNvPr>
          <p:cNvSpPr txBox="1"/>
          <p:nvPr/>
        </p:nvSpPr>
        <p:spPr>
          <a:xfrm>
            <a:off x="8674822" y="1197954"/>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 name="Rectangle 23">
            <a:extLst>
              <a:ext uri="{FF2B5EF4-FFF2-40B4-BE49-F238E27FC236}">
                <a16:creationId xmlns:a16="http://schemas.microsoft.com/office/drawing/2014/main" id="{BFE264B9-2795-C56A-287E-1A0D59AD58E0}"/>
              </a:ext>
            </a:extLst>
          </p:cNvPr>
          <p:cNvSpPr/>
          <p:nvPr/>
        </p:nvSpPr>
        <p:spPr>
          <a:xfrm>
            <a:off x="7262159" y="1626721"/>
            <a:ext cx="1330205"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grpSp>
        <p:nvGrpSpPr>
          <p:cNvPr id="28" name="Group 27">
            <a:extLst>
              <a:ext uri="{FF2B5EF4-FFF2-40B4-BE49-F238E27FC236}">
                <a16:creationId xmlns:a16="http://schemas.microsoft.com/office/drawing/2014/main" id="{3A94A029-0FDB-049E-7308-2E64D7E3293B}"/>
              </a:ext>
            </a:extLst>
          </p:cNvPr>
          <p:cNvGrpSpPr/>
          <p:nvPr/>
        </p:nvGrpSpPr>
        <p:grpSpPr>
          <a:xfrm>
            <a:off x="10733562" y="1782403"/>
            <a:ext cx="1189999" cy="1052061"/>
            <a:chOff x="2696198" y="5499503"/>
            <a:chExt cx="1189999" cy="1052061"/>
          </a:xfrm>
        </p:grpSpPr>
        <p:sp>
          <p:nvSpPr>
            <p:cNvPr id="34" name="Rounded Rectangle 33">
              <a:extLst>
                <a:ext uri="{FF2B5EF4-FFF2-40B4-BE49-F238E27FC236}">
                  <a16:creationId xmlns:a16="http://schemas.microsoft.com/office/drawing/2014/main" id="{CB466FF3-FA61-8159-80D3-31A4C78FA817}"/>
                </a:ext>
              </a:extLst>
            </p:cNvPr>
            <p:cNvSpPr/>
            <p:nvPr/>
          </p:nvSpPr>
          <p:spPr>
            <a:xfrm>
              <a:off x="2696198" y="5499503"/>
              <a:ext cx="1189999" cy="1052061"/>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5" name="Picture 2" descr="Wordmarks, Lettermark, Unitmarks - The CMU Brand - Carnegie ...">
              <a:extLst>
                <a:ext uri="{FF2B5EF4-FFF2-40B4-BE49-F238E27FC236}">
                  <a16:creationId xmlns:a16="http://schemas.microsoft.com/office/drawing/2014/main" id="{FA46E69D-E1FE-02A4-545E-D3CA098D3382}"/>
                </a:ext>
              </a:extLst>
            </p:cNvPr>
            <p:cNvPicPr>
              <a:picLocks noChangeAspect="1" noChangeArrowheads="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D5C6AFB-D1A5-F1FD-440F-776BACE04EDB}"/>
                </a:ext>
              </a:extLst>
            </p:cNvPr>
            <p:cNvSpPr txBox="1"/>
            <p:nvPr/>
          </p:nvSpPr>
          <p:spPr>
            <a:xfrm>
              <a:off x="2713155" y="6163211"/>
              <a:ext cx="1156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CMU Maps</a:t>
              </a:r>
            </a:p>
          </p:txBody>
        </p:sp>
      </p:grpSp>
      <p:pic>
        <p:nvPicPr>
          <p:cNvPr id="37" name="Picture 36" descr="A close up of a logo&#10;&#10;AI-generated content may be incorrect.">
            <a:extLst>
              <a:ext uri="{FF2B5EF4-FFF2-40B4-BE49-F238E27FC236}">
                <a16:creationId xmlns:a16="http://schemas.microsoft.com/office/drawing/2014/main" id="{946316AA-88D7-E9DA-79F1-C436998A7AE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073878" y="1200623"/>
            <a:ext cx="1080560" cy="369332"/>
          </a:xfrm>
          <a:prstGeom prst="rect">
            <a:avLst/>
          </a:prstGeom>
        </p:spPr>
      </p:pic>
      <p:sp>
        <p:nvSpPr>
          <p:cNvPr id="38" name="!!Rectangle 25">
            <a:extLst>
              <a:ext uri="{FF2B5EF4-FFF2-40B4-BE49-F238E27FC236}">
                <a16:creationId xmlns:a16="http://schemas.microsoft.com/office/drawing/2014/main" id="{5EE98FBD-1119-3B3E-33D0-1C3B21824E5E}"/>
              </a:ext>
            </a:extLst>
          </p:cNvPr>
          <p:cNvSpPr/>
          <p:nvPr/>
        </p:nvSpPr>
        <p:spPr>
          <a:xfrm>
            <a:off x="8674822" y="2058032"/>
            <a:ext cx="1814941" cy="626916"/>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8" name="!!Rectangle 25">
            <a:extLst>
              <a:ext uri="{FF2B5EF4-FFF2-40B4-BE49-F238E27FC236}">
                <a16:creationId xmlns:a16="http://schemas.microsoft.com/office/drawing/2014/main" id="{2ACA9C0E-5EDC-F992-B71E-D4157C1AD0C6}"/>
              </a:ext>
            </a:extLst>
          </p:cNvPr>
          <p:cNvSpPr/>
          <p:nvPr/>
        </p:nvSpPr>
        <p:spPr>
          <a:xfrm>
            <a:off x="7191086" y="2021619"/>
            <a:ext cx="1466779" cy="1281139"/>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9" name="Rounded Rectangle 48">
            <a:extLst>
              <a:ext uri="{FF2B5EF4-FFF2-40B4-BE49-F238E27FC236}">
                <a16:creationId xmlns:a16="http://schemas.microsoft.com/office/drawing/2014/main" id="{9F924093-685B-A37F-1D2A-85B19CF16D88}"/>
              </a:ext>
            </a:extLst>
          </p:cNvPr>
          <p:cNvSpPr/>
          <p:nvPr/>
        </p:nvSpPr>
        <p:spPr>
          <a:xfrm>
            <a:off x="6986775" y="3784103"/>
            <a:ext cx="5057423" cy="2347077"/>
          </a:xfrm>
          <a:prstGeom prst="roundRect">
            <a:avLst>
              <a:gd name="adj" fmla="val 2719"/>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0" name="Rectangle 49">
            <a:extLst>
              <a:ext uri="{FF2B5EF4-FFF2-40B4-BE49-F238E27FC236}">
                <a16:creationId xmlns:a16="http://schemas.microsoft.com/office/drawing/2014/main" id="{FFBCA82B-9171-5F66-8C27-2FCBF67E1CCD}"/>
              </a:ext>
            </a:extLst>
          </p:cNvPr>
          <p:cNvSpPr/>
          <p:nvPr/>
        </p:nvSpPr>
        <p:spPr>
          <a:xfrm>
            <a:off x="8772134" y="4760359"/>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51" name="Rectangle 50">
            <a:extLst>
              <a:ext uri="{FF2B5EF4-FFF2-40B4-BE49-F238E27FC236}">
                <a16:creationId xmlns:a16="http://schemas.microsoft.com/office/drawing/2014/main" id="{0B598C1D-5164-D768-75BE-AA1675D4288A}"/>
              </a:ext>
            </a:extLst>
          </p:cNvPr>
          <p:cNvSpPr/>
          <p:nvPr/>
        </p:nvSpPr>
        <p:spPr>
          <a:xfrm>
            <a:off x="7258426" y="5482536"/>
            <a:ext cx="1337016"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endParaRPr kumimoji="0" lang="en-US" sz="14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52" name="Rectangle 51">
            <a:extLst>
              <a:ext uri="{FF2B5EF4-FFF2-40B4-BE49-F238E27FC236}">
                <a16:creationId xmlns:a16="http://schemas.microsoft.com/office/drawing/2014/main" id="{D3D7A1CD-B96E-FFC7-611A-CDB62B2D871A}"/>
              </a:ext>
            </a:extLst>
          </p:cNvPr>
          <p:cNvSpPr/>
          <p:nvPr/>
        </p:nvSpPr>
        <p:spPr>
          <a:xfrm>
            <a:off x="7251617" y="4651505"/>
            <a:ext cx="1337014"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53" name="Rectangle 52">
            <a:extLst>
              <a:ext uri="{FF2B5EF4-FFF2-40B4-BE49-F238E27FC236}">
                <a16:creationId xmlns:a16="http://schemas.microsoft.com/office/drawing/2014/main" id="{F79AEA47-220E-937F-03AA-6D2B1CA4D7FA}"/>
              </a:ext>
            </a:extLst>
          </p:cNvPr>
          <p:cNvSpPr/>
          <p:nvPr/>
        </p:nvSpPr>
        <p:spPr>
          <a:xfrm>
            <a:off x="7251616" y="5067022"/>
            <a:ext cx="1337015"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54" name="TextBox 53">
            <a:extLst>
              <a:ext uri="{FF2B5EF4-FFF2-40B4-BE49-F238E27FC236}">
                <a16:creationId xmlns:a16="http://schemas.microsoft.com/office/drawing/2014/main" id="{7B4FA8C3-743D-69A4-63FB-90F39DF4949B}"/>
              </a:ext>
            </a:extLst>
          </p:cNvPr>
          <p:cNvSpPr txBox="1"/>
          <p:nvPr/>
        </p:nvSpPr>
        <p:spPr>
          <a:xfrm>
            <a:off x="8671088" y="3807001"/>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5" name="Rectangle 54">
            <a:extLst>
              <a:ext uri="{FF2B5EF4-FFF2-40B4-BE49-F238E27FC236}">
                <a16:creationId xmlns:a16="http://schemas.microsoft.com/office/drawing/2014/main" id="{3552EA63-5398-0207-9B04-41741516D347}"/>
              </a:ext>
            </a:extLst>
          </p:cNvPr>
          <p:cNvSpPr/>
          <p:nvPr/>
        </p:nvSpPr>
        <p:spPr>
          <a:xfrm>
            <a:off x="7258425" y="4235768"/>
            <a:ext cx="1330205"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pic>
        <p:nvPicPr>
          <p:cNvPr id="60" name="Picture 59" descr="A close up of a logo&#10;&#10;AI-generated content may be incorrect.">
            <a:extLst>
              <a:ext uri="{FF2B5EF4-FFF2-40B4-BE49-F238E27FC236}">
                <a16:creationId xmlns:a16="http://schemas.microsoft.com/office/drawing/2014/main" id="{2599BFC3-128F-46E4-9AAF-997BC0F4CB2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070144" y="3809670"/>
            <a:ext cx="1080560" cy="369332"/>
          </a:xfrm>
          <a:prstGeom prst="rect">
            <a:avLst/>
          </a:prstGeom>
        </p:spPr>
      </p:pic>
      <p:sp>
        <p:nvSpPr>
          <p:cNvPr id="61" name="!!Rectangle 25">
            <a:extLst>
              <a:ext uri="{FF2B5EF4-FFF2-40B4-BE49-F238E27FC236}">
                <a16:creationId xmlns:a16="http://schemas.microsoft.com/office/drawing/2014/main" id="{263635CF-D0DE-F024-551C-AEA72FCDAE49}"/>
              </a:ext>
            </a:extLst>
          </p:cNvPr>
          <p:cNvSpPr/>
          <p:nvPr/>
        </p:nvSpPr>
        <p:spPr>
          <a:xfrm>
            <a:off x="8671088" y="4667079"/>
            <a:ext cx="1814941" cy="626916"/>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2" name="!!Rectangle 25">
            <a:extLst>
              <a:ext uri="{FF2B5EF4-FFF2-40B4-BE49-F238E27FC236}">
                <a16:creationId xmlns:a16="http://schemas.microsoft.com/office/drawing/2014/main" id="{426F82B8-99CD-2315-8F0C-C714B6988335}"/>
              </a:ext>
            </a:extLst>
          </p:cNvPr>
          <p:cNvSpPr/>
          <p:nvPr/>
        </p:nvSpPr>
        <p:spPr>
          <a:xfrm>
            <a:off x="7187352" y="4630667"/>
            <a:ext cx="1466779" cy="1341508"/>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0" name="Group 39">
            <a:extLst>
              <a:ext uri="{FF2B5EF4-FFF2-40B4-BE49-F238E27FC236}">
                <a16:creationId xmlns:a16="http://schemas.microsoft.com/office/drawing/2014/main" id="{85C6F88C-C2CA-E7C1-A2BA-B9140B5C371C}"/>
              </a:ext>
            </a:extLst>
          </p:cNvPr>
          <p:cNvGrpSpPr/>
          <p:nvPr/>
        </p:nvGrpSpPr>
        <p:grpSpPr>
          <a:xfrm>
            <a:off x="10655941" y="4432346"/>
            <a:ext cx="1345240" cy="1080113"/>
            <a:chOff x="5199160" y="4361210"/>
            <a:chExt cx="1948626" cy="1564580"/>
          </a:xfrm>
        </p:grpSpPr>
        <p:sp>
          <p:nvSpPr>
            <p:cNvPr id="41" name="Rounded Rectangle 40">
              <a:extLst>
                <a:ext uri="{FF2B5EF4-FFF2-40B4-BE49-F238E27FC236}">
                  <a16:creationId xmlns:a16="http://schemas.microsoft.com/office/drawing/2014/main" id="{C69AF992-A049-53BC-9747-190A6FC10A02}"/>
                </a:ext>
              </a:extLst>
            </p:cNvPr>
            <p:cNvSpPr/>
            <p:nvPr/>
          </p:nvSpPr>
          <p:spPr>
            <a:xfrm>
              <a:off x="5288614" y="4361210"/>
              <a:ext cx="1769715" cy="1564580"/>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2">
              <a:extLst>
                <a:ext uri="{FF2B5EF4-FFF2-40B4-BE49-F238E27FC236}">
                  <a16:creationId xmlns:a16="http://schemas.microsoft.com/office/drawing/2014/main" id="{344ABF7E-E440-B272-8FC4-A2DCCC08BDE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696914" y="4372511"/>
              <a:ext cx="1056611" cy="105661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EA46B7F2-DD8A-526B-70F9-DA714DF19BE0}"/>
                </a:ext>
              </a:extLst>
            </p:cNvPr>
            <p:cNvSpPr txBox="1"/>
            <p:nvPr/>
          </p:nvSpPr>
          <p:spPr>
            <a:xfrm>
              <a:off x="5199160" y="5429123"/>
              <a:ext cx="1948626" cy="490407"/>
            </a:xfrm>
            <a:prstGeom prst="rect">
              <a:avLst/>
            </a:prstGeom>
            <a:noFill/>
          </p:spPr>
          <p:txBody>
            <a:bodyPr wrap="none" rtlCol="0">
              <a:spAutoFit/>
            </a:bodyPr>
            <a:lstStyle/>
            <a:p>
              <a:pPr algn="ctr"/>
              <a:r>
                <a:rPr lang="en-US" sz="1600" dirty="0">
                  <a:solidFill>
                    <a:srgbClr val="002060"/>
                  </a:solidFill>
                </a:rPr>
                <a:t>Google Maps</a:t>
              </a:r>
            </a:p>
          </p:txBody>
        </p:sp>
      </p:grpSp>
    </p:spTree>
    <p:extLst>
      <p:ext uri="{BB962C8B-B14F-4D97-AF65-F5344CB8AC3E}">
        <p14:creationId xmlns:p14="http://schemas.microsoft.com/office/powerpoint/2010/main" val="31807374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116AE16A-FE63-1656-7ABB-0C26D3E0B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722E1-2F8C-0B75-6644-E98F06D8526A}"/>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Federation offers benefits</a:t>
            </a:r>
          </a:p>
        </p:txBody>
      </p:sp>
      <p:sp>
        <p:nvSpPr>
          <p:cNvPr id="3" name="Content Placeholder 2">
            <a:extLst>
              <a:ext uri="{FF2B5EF4-FFF2-40B4-BE49-F238E27FC236}">
                <a16:creationId xmlns:a16="http://schemas.microsoft.com/office/drawing/2014/main" id="{FC4D9A58-5B7C-2267-4DF5-3E6555D30431}"/>
              </a:ext>
            </a:extLst>
          </p:cNvPr>
          <p:cNvSpPr>
            <a:spLocks noGrp="1"/>
          </p:cNvSpPr>
          <p:nvPr>
            <p:ph idx="1"/>
          </p:nvPr>
        </p:nvSpPr>
        <p:spPr>
          <a:xfrm>
            <a:off x="838200" y="1825625"/>
            <a:ext cx="4530787" cy="4351338"/>
          </a:xfrm>
        </p:spPr>
        <p:txBody>
          <a:bodyPr/>
          <a:lstStyle/>
          <a:p>
            <a:pPr marL="0" indent="0">
              <a:buNone/>
            </a:pPr>
            <a:r>
              <a:rPr lang="en-US" dirty="0">
                <a:solidFill>
                  <a:srgbClr val="EBD2C4"/>
                </a:solidFill>
              </a:rPr>
              <a:t>Privacy</a:t>
            </a:r>
          </a:p>
          <a:p>
            <a:pPr marL="0" indent="0">
              <a:buNone/>
            </a:pPr>
            <a:endParaRPr lang="en-US" dirty="0"/>
          </a:p>
          <a:p>
            <a:pPr marL="0" indent="0">
              <a:buNone/>
            </a:pPr>
            <a:r>
              <a:rPr lang="en-US" dirty="0">
                <a:solidFill>
                  <a:srgbClr val="EBD2C4"/>
                </a:solidFill>
              </a:rPr>
              <a:t>Fine-grained access control</a:t>
            </a:r>
          </a:p>
          <a:p>
            <a:pPr marL="0" indent="0">
              <a:buNone/>
            </a:pPr>
            <a:endParaRPr lang="en-US" dirty="0">
              <a:solidFill>
                <a:srgbClr val="EBD2C4"/>
              </a:solidFill>
            </a:endParaRPr>
          </a:p>
          <a:p>
            <a:pPr marL="0" indent="0">
              <a:buNone/>
            </a:pPr>
            <a:r>
              <a:rPr lang="en-US" dirty="0">
                <a:solidFill>
                  <a:srgbClr val="002060"/>
                </a:solidFill>
              </a:rPr>
              <a:t>Independence of services</a:t>
            </a:r>
          </a:p>
        </p:txBody>
      </p:sp>
      <p:cxnSp>
        <p:nvCxnSpPr>
          <p:cNvPr id="4" name="Straight Connector 3">
            <a:extLst>
              <a:ext uri="{FF2B5EF4-FFF2-40B4-BE49-F238E27FC236}">
                <a16:creationId xmlns:a16="http://schemas.microsoft.com/office/drawing/2014/main" id="{B7C78180-4576-27B1-53AE-B51715F0DD92}"/>
              </a:ext>
            </a:extLst>
          </p:cNvPr>
          <p:cNvCxnSpPr>
            <a:cxnSpLocks/>
          </p:cNvCxnSpPr>
          <p:nvPr/>
        </p:nvCxnSpPr>
        <p:spPr>
          <a:xfrm>
            <a:off x="5369000" y="1465835"/>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688AC34-F8B7-77F7-107E-84105ED2AAB1}"/>
              </a:ext>
            </a:extLst>
          </p:cNvPr>
          <p:cNvSpPr/>
          <p:nvPr/>
        </p:nvSpPr>
        <p:spPr>
          <a:xfrm>
            <a:off x="838200" y="3830245"/>
            <a:ext cx="4483308" cy="4828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6" name="TextBox 45">
            <a:extLst>
              <a:ext uri="{FF2B5EF4-FFF2-40B4-BE49-F238E27FC236}">
                <a16:creationId xmlns:a16="http://schemas.microsoft.com/office/drawing/2014/main" id="{D283095D-62DB-8D36-F8C7-DA250E1F1747}"/>
              </a:ext>
            </a:extLst>
          </p:cNvPr>
          <p:cNvSpPr txBox="1"/>
          <p:nvPr/>
        </p:nvSpPr>
        <p:spPr>
          <a:xfrm>
            <a:off x="5390014" y="1522825"/>
            <a:ext cx="1637465"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Beacon-based localization</a:t>
            </a:r>
          </a:p>
        </p:txBody>
      </p:sp>
      <p:sp>
        <p:nvSpPr>
          <p:cNvPr id="47" name="TextBox 46">
            <a:extLst>
              <a:ext uri="{FF2B5EF4-FFF2-40B4-BE49-F238E27FC236}">
                <a16:creationId xmlns:a16="http://schemas.microsoft.com/office/drawing/2014/main" id="{697B7EAB-83E2-CABE-9DEE-1DE8E6E1FDD5}"/>
              </a:ext>
            </a:extLst>
          </p:cNvPr>
          <p:cNvSpPr txBox="1"/>
          <p:nvPr/>
        </p:nvSpPr>
        <p:spPr>
          <a:xfrm>
            <a:off x="5383263" y="4071649"/>
            <a:ext cx="1637465" cy="92333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GPS /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Image-based localization</a:t>
            </a:r>
          </a:p>
        </p:txBody>
      </p:sp>
      <p:sp>
        <p:nvSpPr>
          <p:cNvPr id="6" name="Rounded Rectangle 5">
            <a:extLst>
              <a:ext uri="{FF2B5EF4-FFF2-40B4-BE49-F238E27FC236}">
                <a16:creationId xmlns:a16="http://schemas.microsoft.com/office/drawing/2014/main" id="{DBFAAD90-619A-BBE3-52E4-401463494312}"/>
              </a:ext>
            </a:extLst>
          </p:cNvPr>
          <p:cNvSpPr/>
          <p:nvPr/>
        </p:nvSpPr>
        <p:spPr>
          <a:xfrm>
            <a:off x="6990509" y="1175056"/>
            <a:ext cx="5057423" cy="2347077"/>
          </a:xfrm>
          <a:prstGeom prst="roundRect">
            <a:avLst>
              <a:gd name="adj" fmla="val 2719"/>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E280C8C8-8425-E2C7-5DF1-7E2895FBE5BB}"/>
              </a:ext>
            </a:extLst>
          </p:cNvPr>
          <p:cNvSpPr/>
          <p:nvPr/>
        </p:nvSpPr>
        <p:spPr>
          <a:xfrm>
            <a:off x="8775868" y="2151312"/>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8" name="Rectangle 7">
            <a:extLst>
              <a:ext uri="{FF2B5EF4-FFF2-40B4-BE49-F238E27FC236}">
                <a16:creationId xmlns:a16="http://schemas.microsoft.com/office/drawing/2014/main" id="{0628EE93-7EDD-EB17-23E7-F9AD4DB2D7AC}"/>
              </a:ext>
            </a:extLst>
          </p:cNvPr>
          <p:cNvSpPr/>
          <p:nvPr/>
        </p:nvSpPr>
        <p:spPr>
          <a:xfrm>
            <a:off x="7262160" y="2873489"/>
            <a:ext cx="1337016"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endParaRPr kumimoji="0" lang="en-US" sz="14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9" name="Rectangle 8">
            <a:extLst>
              <a:ext uri="{FF2B5EF4-FFF2-40B4-BE49-F238E27FC236}">
                <a16:creationId xmlns:a16="http://schemas.microsoft.com/office/drawing/2014/main" id="{66803222-BE97-B3A6-0730-202444C37772}"/>
              </a:ext>
            </a:extLst>
          </p:cNvPr>
          <p:cNvSpPr/>
          <p:nvPr/>
        </p:nvSpPr>
        <p:spPr>
          <a:xfrm>
            <a:off x="7255351" y="2042458"/>
            <a:ext cx="1337014"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6361313C-48EC-0561-90D0-CEBCC1741942}"/>
              </a:ext>
            </a:extLst>
          </p:cNvPr>
          <p:cNvSpPr/>
          <p:nvPr/>
        </p:nvSpPr>
        <p:spPr>
          <a:xfrm>
            <a:off x="7255350" y="2457975"/>
            <a:ext cx="1337015"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106586FC-8AA5-59A2-57B0-BC8AC98848AC}"/>
              </a:ext>
            </a:extLst>
          </p:cNvPr>
          <p:cNvSpPr txBox="1"/>
          <p:nvPr/>
        </p:nvSpPr>
        <p:spPr>
          <a:xfrm>
            <a:off x="8674822" y="1197954"/>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 name="Rectangle 23">
            <a:extLst>
              <a:ext uri="{FF2B5EF4-FFF2-40B4-BE49-F238E27FC236}">
                <a16:creationId xmlns:a16="http://schemas.microsoft.com/office/drawing/2014/main" id="{7AF47F46-C452-4390-2899-DC6928082F10}"/>
              </a:ext>
            </a:extLst>
          </p:cNvPr>
          <p:cNvSpPr/>
          <p:nvPr/>
        </p:nvSpPr>
        <p:spPr>
          <a:xfrm>
            <a:off x="7262159" y="1626721"/>
            <a:ext cx="1330205"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grpSp>
        <p:nvGrpSpPr>
          <p:cNvPr id="28" name="Group 27">
            <a:extLst>
              <a:ext uri="{FF2B5EF4-FFF2-40B4-BE49-F238E27FC236}">
                <a16:creationId xmlns:a16="http://schemas.microsoft.com/office/drawing/2014/main" id="{E6BD357E-2447-E00E-A2A9-AF8CF007523E}"/>
              </a:ext>
            </a:extLst>
          </p:cNvPr>
          <p:cNvGrpSpPr/>
          <p:nvPr/>
        </p:nvGrpSpPr>
        <p:grpSpPr>
          <a:xfrm>
            <a:off x="10733562" y="1782403"/>
            <a:ext cx="1189999" cy="1052061"/>
            <a:chOff x="2696198" y="5499503"/>
            <a:chExt cx="1189999" cy="1052061"/>
          </a:xfrm>
        </p:grpSpPr>
        <p:sp>
          <p:nvSpPr>
            <p:cNvPr id="34" name="Rounded Rectangle 33">
              <a:extLst>
                <a:ext uri="{FF2B5EF4-FFF2-40B4-BE49-F238E27FC236}">
                  <a16:creationId xmlns:a16="http://schemas.microsoft.com/office/drawing/2014/main" id="{7C0481B8-550B-709B-2181-FFB70ED4CC3E}"/>
                </a:ext>
              </a:extLst>
            </p:cNvPr>
            <p:cNvSpPr/>
            <p:nvPr/>
          </p:nvSpPr>
          <p:spPr>
            <a:xfrm>
              <a:off x="2696198" y="5499503"/>
              <a:ext cx="1189999" cy="1052061"/>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5" name="Picture 2" descr="Wordmarks, Lettermark, Unitmarks - The CMU Brand - Carnegie ...">
              <a:extLst>
                <a:ext uri="{FF2B5EF4-FFF2-40B4-BE49-F238E27FC236}">
                  <a16:creationId xmlns:a16="http://schemas.microsoft.com/office/drawing/2014/main" id="{8ED5D57F-CEC0-3181-362F-A78DD25F9F80}"/>
                </a:ext>
              </a:extLst>
            </p:cNvPr>
            <p:cNvPicPr>
              <a:picLocks noChangeAspect="1" noChangeArrowheads="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352347A-D32D-62A9-A7BA-AE50D361A1AE}"/>
                </a:ext>
              </a:extLst>
            </p:cNvPr>
            <p:cNvSpPr txBox="1"/>
            <p:nvPr/>
          </p:nvSpPr>
          <p:spPr>
            <a:xfrm>
              <a:off x="2713155" y="6163211"/>
              <a:ext cx="1156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CMU Maps</a:t>
              </a:r>
            </a:p>
          </p:txBody>
        </p:sp>
      </p:grpSp>
      <p:pic>
        <p:nvPicPr>
          <p:cNvPr id="37" name="Picture 36" descr="A close up of a logo&#10;&#10;AI-generated content may be incorrect.">
            <a:extLst>
              <a:ext uri="{FF2B5EF4-FFF2-40B4-BE49-F238E27FC236}">
                <a16:creationId xmlns:a16="http://schemas.microsoft.com/office/drawing/2014/main" id="{86E99C6B-EAB7-0DE5-7483-20115F33CD4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073878" y="1200623"/>
            <a:ext cx="1080560" cy="369332"/>
          </a:xfrm>
          <a:prstGeom prst="rect">
            <a:avLst/>
          </a:prstGeom>
        </p:spPr>
      </p:pic>
      <p:sp>
        <p:nvSpPr>
          <p:cNvPr id="38" name="!!Rectangle 25">
            <a:extLst>
              <a:ext uri="{FF2B5EF4-FFF2-40B4-BE49-F238E27FC236}">
                <a16:creationId xmlns:a16="http://schemas.microsoft.com/office/drawing/2014/main" id="{1C0E8E28-FFC1-C52C-8C22-CC06DD200920}"/>
              </a:ext>
            </a:extLst>
          </p:cNvPr>
          <p:cNvSpPr/>
          <p:nvPr/>
        </p:nvSpPr>
        <p:spPr>
          <a:xfrm>
            <a:off x="8674822" y="2058032"/>
            <a:ext cx="1814941" cy="626916"/>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8" name="!!Rectangle 25">
            <a:extLst>
              <a:ext uri="{FF2B5EF4-FFF2-40B4-BE49-F238E27FC236}">
                <a16:creationId xmlns:a16="http://schemas.microsoft.com/office/drawing/2014/main" id="{F5264E01-9E53-4F4A-5E60-896DEC5974BA}"/>
              </a:ext>
            </a:extLst>
          </p:cNvPr>
          <p:cNvSpPr/>
          <p:nvPr/>
        </p:nvSpPr>
        <p:spPr>
          <a:xfrm>
            <a:off x="7191086" y="2021619"/>
            <a:ext cx="1466779" cy="1281139"/>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9" name="Rounded Rectangle 48">
            <a:extLst>
              <a:ext uri="{FF2B5EF4-FFF2-40B4-BE49-F238E27FC236}">
                <a16:creationId xmlns:a16="http://schemas.microsoft.com/office/drawing/2014/main" id="{56084CF1-6E2B-2EF6-F7D1-98280BE04915}"/>
              </a:ext>
            </a:extLst>
          </p:cNvPr>
          <p:cNvSpPr/>
          <p:nvPr/>
        </p:nvSpPr>
        <p:spPr>
          <a:xfrm>
            <a:off x="6986775" y="3784103"/>
            <a:ext cx="5057423" cy="2347077"/>
          </a:xfrm>
          <a:prstGeom prst="roundRect">
            <a:avLst>
              <a:gd name="adj" fmla="val 2719"/>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0" name="Rectangle 49">
            <a:extLst>
              <a:ext uri="{FF2B5EF4-FFF2-40B4-BE49-F238E27FC236}">
                <a16:creationId xmlns:a16="http://schemas.microsoft.com/office/drawing/2014/main" id="{4D1C8587-BC13-D8A4-6096-60C95D0B6D2E}"/>
              </a:ext>
            </a:extLst>
          </p:cNvPr>
          <p:cNvSpPr/>
          <p:nvPr/>
        </p:nvSpPr>
        <p:spPr>
          <a:xfrm>
            <a:off x="8772134" y="4760359"/>
            <a:ext cx="1617784" cy="42408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Map data</a:t>
            </a:r>
          </a:p>
        </p:txBody>
      </p:sp>
      <p:sp>
        <p:nvSpPr>
          <p:cNvPr id="51" name="Rectangle 50">
            <a:extLst>
              <a:ext uri="{FF2B5EF4-FFF2-40B4-BE49-F238E27FC236}">
                <a16:creationId xmlns:a16="http://schemas.microsoft.com/office/drawing/2014/main" id="{C45D2497-D8B6-944A-7EB1-C24A53B71B62}"/>
              </a:ext>
            </a:extLst>
          </p:cNvPr>
          <p:cNvSpPr/>
          <p:nvPr/>
        </p:nvSpPr>
        <p:spPr>
          <a:xfrm>
            <a:off x="7258426" y="5482536"/>
            <a:ext cx="1337016"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Visualization</a:t>
            </a:r>
            <a:endParaRPr kumimoji="0" lang="en-US" sz="14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52" name="Rectangle 51">
            <a:extLst>
              <a:ext uri="{FF2B5EF4-FFF2-40B4-BE49-F238E27FC236}">
                <a16:creationId xmlns:a16="http://schemas.microsoft.com/office/drawing/2014/main" id="{7F868AC0-8EF0-93C0-735E-8F9231E103B1}"/>
              </a:ext>
            </a:extLst>
          </p:cNvPr>
          <p:cNvSpPr/>
          <p:nvPr/>
        </p:nvSpPr>
        <p:spPr>
          <a:xfrm>
            <a:off x="7251617" y="4651505"/>
            <a:ext cx="1337014"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Routing</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53" name="Rectangle 52">
            <a:extLst>
              <a:ext uri="{FF2B5EF4-FFF2-40B4-BE49-F238E27FC236}">
                <a16:creationId xmlns:a16="http://schemas.microsoft.com/office/drawing/2014/main" id="{6E07E22F-9814-6EB2-F074-15AA086F6DE3}"/>
              </a:ext>
            </a:extLst>
          </p:cNvPr>
          <p:cNvSpPr/>
          <p:nvPr/>
        </p:nvSpPr>
        <p:spPr>
          <a:xfrm>
            <a:off x="7251616" y="5067022"/>
            <a:ext cx="1337015" cy="36933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Search</a:t>
            </a: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54" name="TextBox 53">
            <a:extLst>
              <a:ext uri="{FF2B5EF4-FFF2-40B4-BE49-F238E27FC236}">
                <a16:creationId xmlns:a16="http://schemas.microsoft.com/office/drawing/2014/main" id="{61D6CFE9-995C-3C69-B685-0E543A1B882A}"/>
              </a:ext>
            </a:extLst>
          </p:cNvPr>
          <p:cNvSpPr txBox="1"/>
          <p:nvPr/>
        </p:nvSpPr>
        <p:spPr>
          <a:xfrm>
            <a:off x="8671088" y="3807001"/>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maps.cmu.edu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5" name="Rectangle 54">
            <a:extLst>
              <a:ext uri="{FF2B5EF4-FFF2-40B4-BE49-F238E27FC236}">
                <a16:creationId xmlns:a16="http://schemas.microsoft.com/office/drawing/2014/main" id="{17A3D010-E3CF-EBFE-B85B-92399A432812}"/>
              </a:ext>
            </a:extLst>
          </p:cNvPr>
          <p:cNvSpPr/>
          <p:nvPr/>
        </p:nvSpPr>
        <p:spPr>
          <a:xfrm>
            <a:off x="7258425" y="4235768"/>
            <a:ext cx="1330205" cy="369332"/>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Localization</a:t>
            </a:r>
          </a:p>
        </p:txBody>
      </p:sp>
      <p:pic>
        <p:nvPicPr>
          <p:cNvPr id="60" name="Picture 59" descr="A close up of a logo&#10;&#10;AI-generated content may be incorrect.">
            <a:extLst>
              <a:ext uri="{FF2B5EF4-FFF2-40B4-BE49-F238E27FC236}">
                <a16:creationId xmlns:a16="http://schemas.microsoft.com/office/drawing/2014/main" id="{1C613B31-C395-8ABD-E69F-26F9AB76765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070144" y="3809670"/>
            <a:ext cx="1080560" cy="369332"/>
          </a:xfrm>
          <a:prstGeom prst="rect">
            <a:avLst/>
          </a:prstGeom>
        </p:spPr>
      </p:pic>
      <p:sp>
        <p:nvSpPr>
          <p:cNvPr id="61" name="!!Rectangle 25">
            <a:extLst>
              <a:ext uri="{FF2B5EF4-FFF2-40B4-BE49-F238E27FC236}">
                <a16:creationId xmlns:a16="http://schemas.microsoft.com/office/drawing/2014/main" id="{67643086-9136-25C8-3746-0A91F811A387}"/>
              </a:ext>
            </a:extLst>
          </p:cNvPr>
          <p:cNvSpPr/>
          <p:nvPr/>
        </p:nvSpPr>
        <p:spPr>
          <a:xfrm>
            <a:off x="8671088" y="4667079"/>
            <a:ext cx="1814941" cy="626916"/>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2" name="!!Rectangle 25">
            <a:extLst>
              <a:ext uri="{FF2B5EF4-FFF2-40B4-BE49-F238E27FC236}">
                <a16:creationId xmlns:a16="http://schemas.microsoft.com/office/drawing/2014/main" id="{B703EE99-6D9E-E879-88FD-D3720909E9E4}"/>
              </a:ext>
            </a:extLst>
          </p:cNvPr>
          <p:cNvSpPr/>
          <p:nvPr/>
        </p:nvSpPr>
        <p:spPr>
          <a:xfrm>
            <a:off x="7187352" y="4630667"/>
            <a:ext cx="1466779" cy="1341508"/>
          </a:xfrm>
          <a:prstGeom prst="rect">
            <a:avLst/>
          </a:prstGeom>
          <a:solidFill>
            <a:srgbClr val="F2F2F2">
              <a:alpha val="9313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0" name="Group 39">
            <a:extLst>
              <a:ext uri="{FF2B5EF4-FFF2-40B4-BE49-F238E27FC236}">
                <a16:creationId xmlns:a16="http://schemas.microsoft.com/office/drawing/2014/main" id="{019C441A-3B99-CE8A-941F-D15A98E933E5}"/>
              </a:ext>
            </a:extLst>
          </p:cNvPr>
          <p:cNvGrpSpPr/>
          <p:nvPr/>
        </p:nvGrpSpPr>
        <p:grpSpPr>
          <a:xfrm>
            <a:off x="10655941" y="4432346"/>
            <a:ext cx="1345240" cy="1080113"/>
            <a:chOff x="5199160" y="4361210"/>
            <a:chExt cx="1948626" cy="1564580"/>
          </a:xfrm>
        </p:grpSpPr>
        <p:sp>
          <p:nvSpPr>
            <p:cNvPr id="41" name="Rounded Rectangle 40">
              <a:extLst>
                <a:ext uri="{FF2B5EF4-FFF2-40B4-BE49-F238E27FC236}">
                  <a16:creationId xmlns:a16="http://schemas.microsoft.com/office/drawing/2014/main" id="{A599024E-DEA1-B5A5-515E-CE3160D156A8}"/>
                </a:ext>
              </a:extLst>
            </p:cNvPr>
            <p:cNvSpPr/>
            <p:nvPr/>
          </p:nvSpPr>
          <p:spPr>
            <a:xfrm>
              <a:off x="5288614" y="4361210"/>
              <a:ext cx="1769715" cy="1564580"/>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2">
              <a:extLst>
                <a:ext uri="{FF2B5EF4-FFF2-40B4-BE49-F238E27FC236}">
                  <a16:creationId xmlns:a16="http://schemas.microsoft.com/office/drawing/2014/main" id="{069FE9B7-2E02-2139-682A-49B84FD4B0A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696914" y="4372511"/>
              <a:ext cx="1056611" cy="105661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79247AD-3565-94CE-FABF-DE8D341C4E70}"/>
                </a:ext>
              </a:extLst>
            </p:cNvPr>
            <p:cNvSpPr txBox="1"/>
            <p:nvPr/>
          </p:nvSpPr>
          <p:spPr>
            <a:xfrm>
              <a:off x="5199160" y="5429123"/>
              <a:ext cx="1948626" cy="4904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Aptos" panose="02110004020202020204"/>
                  <a:ea typeface="+mn-ea"/>
                  <a:cs typeface="+mn-cs"/>
                </a:rPr>
                <a:t>Google Maps</a:t>
              </a:r>
            </a:p>
          </p:txBody>
        </p:sp>
      </p:grpSp>
      <p:sp>
        <p:nvSpPr>
          <p:cNvPr id="10" name="Rounded Rectangle 9">
            <a:extLst>
              <a:ext uri="{FF2B5EF4-FFF2-40B4-BE49-F238E27FC236}">
                <a16:creationId xmlns:a16="http://schemas.microsoft.com/office/drawing/2014/main" id="{CA6D3951-AB34-94AE-1C9D-E773E4894B90}"/>
              </a:ext>
            </a:extLst>
          </p:cNvPr>
          <p:cNvSpPr/>
          <p:nvPr/>
        </p:nvSpPr>
        <p:spPr>
          <a:xfrm>
            <a:off x="5520141" y="5875422"/>
            <a:ext cx="6524054" cy="889348"/>
          </a:xfrm>
          <a:prstGeom prst="roundRect">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Allows faster adoption of technology fine-tuned to a map.</a:t>
            </a:r>
          </a:p>
        </p:txBody>
      </p:sp>
    </p:spTree>
    <p:extLst>
      <p:ext uri="{BB962C8B-B14F-4D97-AF65-F5344CB8AC3E}">
        <p14:creationId xmlns:p14="http://schemas.microsoft.com/office/powerpoint/2010/main" val="1918426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BD079763-F712-E133-C93E-36054A2E4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AED66-2AB7-AEF8-A447-46269D27BB24}"/>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Examples of Spatial Applications</a:t>
            </a:r>
          </a:p>
        </p:txBody>
      </p:sp>
      <p:sp>
        <p:nvSpPr>
          <p:cNvPr id="5" name="TextBox 4">
            <a:extLst>
              <a:ext uri="{FF2B5EF4-FFF2-40B4-BE49-F238E27FC236}">
                <a16:creationId xmlns:a16="http://schemas.microsoft.com/office/drawing/2014/main" id="{A8BF150F-F8A9-C3B2-C167-F42C2EF23947}"/>
              </a:ext>
            </a:extLst>
          </p:cNvPr>
          <p:cNvSpPr txBox="1"/>
          <p:nvPr/>
        </p:nvSpPr>
        <p:spPr>
          <a:xfrm>
            <a:off x="688391" y="4955935"/>
            <a:ext cx="1610620" cy="830997"/>
          </a:xfrm>
          <a:prstGeom prst="rect">
            <a:avLst/>
          </a:prstGeom>
          <a:noFill/>
        </p:spPr>
        <p:txBody>
          <a:bodyPr wrap="square" rtlCol="0">
            <a:spAutoFit/>
          </a:bodyPr>
          <a:lstStyle/>
          <a:p>
            <a:pPr algn="ctr"/>
            <a:r>
              <a:rPr lang="en-US" sz="2400" dirty="0"/>
              <a:t>Indoor 3D navigation</a:t>
            </a:r>
          </a:p>
        </p:txBody>
      </p:sp>
      <p:sp>
        <p:nvSpPr>
          <p:cNvPr id="9" name="TextBox 8">
            <a:extLst>
              <a:ext uri="{FF2B5EF4-FFF2-40B4-BE49-F238E27FC236}">
                <a16:creationId xmlns:a16="http://schemas.microsoft.com/office/drawing/2014/main" id="{35A0D614-F0E7-4707-0991-F05E71A9357C}"/>
              </a:ext>
            </a:extLst>
          </p:cNvPr>
          <p:cNvSpPr txBox="1"/>
          <p:nvPr/>
        </p:nvSpPr>
        <p:spPr>
          <a:xfrm>
            <a:off x="5795939" y="4996103"/>
            <a:ext cx="1933766" cy="461665"/>
          </a:xfrm>
          <a:prstGeom prst="rect">
            <a:avLst/>
          </a:prstGeom>
          <a:noFill/>
        </p:spPr>
        <p:txBody>
          <a:bodyPr wrap="square" rtlCol="0">
            <a:spAutoFit/>
          </a:bodyPr>
          <a:lstStyle/>
          <a:p>
            <a:pPr algn="ctr"/>
            <a:r>
              <a:rPr lang="en-US" sz="2400" dirty="0"/>
              <a:t>AR shopping</a:t>
            </a:r>
          </a:p>
        </p:txBody>
      </p:sp>
      <p:pic>
        <p:nvPicPr>
          <p:cNvPr id="13314" name="Picture 2">
            <a:extLst>
              <a:ext uri="{FF2B5EF4-FFF2-40B4-BE49-F238E27FC236}">
                <a16:creationId xmlns:a16="http://schemas.microsoft.com/office/drawing/2014/main" id="{B54EB935-BBBB-12AB-2421-724CC6D1F3B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688391" y="2190240"/>
            <a:ext cx="1610620" cy="2681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8" name="Picture 6" descr="Generated image">
            <a:extLst>
              <a:ext uri="{FF2B5EF4-FFF2-40B4-BE49-F238E27FC236}">
                <a16:creationId xmlns:a16="http://schemas.microsoft.com/office/drawing/2014/main" id="{D9E8EB83-81C4-1C85-F9C7-303A913ACCD7}"/>
              </a:ext>
            </a:extLst>
          </p:cNvPr>
          <p:cNvPicPr>
            <a:picLocks noChangeAspect="1" noChangeArrowheads="1"/>
          </p:cNvPicPr>
          <p:nvPr/>
        </p:nvPicPr>
        <p:blipFill>
          <a:blip r:embed="rId4" cstate="hq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a:off x="5795939" y="2055286"/>
            <a:ext cx="1933766" cy="290064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696252F1-8A95-57E9-4AFE-4EB9B150A82D}"/>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7752090" y="2616890"/>
            <a:ext cx="3452937" cy="23843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7CB9011-F6D4-7313-E0E5-4B3CD2FB269B}"/>
              </a:ext>
            </a:extLst>
          </p:cNvPr>
          <p:cNvSpPr txBox="1"/>
          <p:nvPr/>
        </p:nvSpPr>
        <p:spPr>
          <a:xfrm>
            <a:off x="8511675" y="5041452"/>
            <a:ext cx="1933766" cy="830997"/>
          </a:xfrm>
          <a:prstGeom prst="rect">
            <a:avLst/>
          </a:prstGeom>
          <a:noFill/>
        </p:spPr>
        <p:txBody>
          <a:bodyPr wrap="square" rtlCol="0">
            <a:spAutoFit/>
          </a:bodyPr>
          <a:lstStyle/>
          <a:p>
            <a:pPr algn="ctr"/>
            <a:r>
              <a:rPr lang="en-US" sz="2400" dirty="0"/>
              <a:t>Facilities management</a:t>
            </a:r>
          </a:p>
        </p:txBody>
      </p:sp>
      <p:pic>
        <p:nvPicPr>
          <p:cNvPr id="18" name="Picture 17">
            <a:extLst>
              <a:ext uri="{FF2B5EF4-FFF2-40B4-BE49-F238E27FC236}">
                <a16:creationId xmlns:a16="http://schemas.microsoft.com/office/drawing/2014/main" id="{6522F819-838C-86B3-4FB9-4C99F5FE8FEA}"/>
              </a:ext>
            </a:extLst>
          </p:cNvPr>
          <p:cNvPicPr>
            <a:picLocks noChangeAspect="1"/>
          </p:cNvPicPr>
          <p:nvPr/>
        </p:nvPicPr>
        <p:blipFill>
          <a:blip r:embed="rId6"/>
          <a:stretch>
            <a:fillRect/>
          </a:stretch>
        </p:blipFill>
        <p:spPr>
          <a:xfrm>
            <a:off x="2473674" y="2532837"/>
            <a:ext cx="3147603" cy="23390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A6E7E5B1-4D56-9177-17E2-E20311E5BF83}"/>
              </a:ext>
            </a:extLst>
          </p:cNvPr>
          <p:cNvSpPr txBox="1"/>
          <p:nvPr/>
        </p:nvSpPr>
        <p:spPr>
          <a:xfrm>
            <a:off x="3080592" y="4955934"/>
            <a:ext cx="1933766" cy="830997"/>
          </a:xfrm>
          <a:prstGeom prst="rect">
            <a:avLst/>
          </a:prstGeom>
          <a:noFill/>
        </p:spPr>
        <p:txBody>
          <a:bodyPr wrap="square" rtlCol="0">
            <a:spAutoFit/>
          </a:bodyPr>
          <a:lstStyle/>
          <a:p>
            <a:pPr algn="ctr"/>
            <a:r>
              <a:rPr lang="en-US" sz="2400" dirty="0"/>
              <a:t>Inventory management</a:t>
            </a:r>
          </a:p>
        </p:txBody>
      </p:sp>
      <p:sp>
        <p:nvSpPr>
          <p:cNvPr id="3" name="Rectangle 2">
            <a:extLst>
              <a:ext uri="{FF2B5EF4-FFF2-40B4-BE49-F238E27FC236}">
                <a16:creationId xmlns:a16="http://schemas.microsoft.com/office/drawing/2014/main" id="{AF8B6695-AD07-E2FA-CEF9-24B84B7F3186}"/>
              </a:ext>
            </a:extLst>
          </p:cNvPr>
          <p:cNvSpPr/>
          <p:nvPr/>
        </p:nvSpPr>
        <p:spPr>
          <a:xfrm>
            <a:off x="145473" y="1690688"/>
            <a:ext cx="11887200" cy="4730894"/>
          </a:xfrm>
          <a:prstGeom prst="rect">
            <a:avLst/>
          </a:prstGeom>
          <a:solidFill>
            <a:srgbClr val="FBF1EC">
              <a:alpha val="8988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F156233F-16BD-E2E0-FD51-7614811C5EF1}"/>
              </a:ext>
            </a:extLst>
          </p:cNvPr>
          <p:cNvGrpSpPr/>
          <p:nvPr/>
        </p:nvGrpSpPr>
        <p:grpSpPr>
          <a:xfrm>
            <a:off x="595722" y="1902065"/>
            <a:ext cx="4001466" cy="2883409"/>
            <a:chOff x="2206347" y="2616890"/>
            <a:chExt cx="5603092" cy="4037522"/>
          </a:xfrm>
        </p:grpSpPr>
        <p:pic>
          <p:nvPicPr>
            <p:cNvPr id="6" name="Picture 5">
              <a:extLst>
                <a:ext uri="{FF2B5EF4-FFF2-40B4-BE49-F238E27FC236}">
                  <a16:creationId xmlns:a16="http://schemas.microsoft.com/office/drawing/2014/main" id="{B46BDBA1-5881-D9F0-FD3D-8FD4ECAC635E}"/>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rot="16200000">
              <a:off x="2989132" y="1834105"/>
              <a:ext cx="4037522" cy="5603092"/>
            </a:xfrm>
            <a:prstGeom prst="rect">
              <a:avLst/>
            </a:prstGeom>
          </p:spPr>
        </p:pic>
        <p:grpSp>
          <p:nvGrpSpPr>
            <p:cNvPr id="7" name="Group 6">
              <a:extLst>
                <a:ext uri="{FF2B5EF4-FFF2-40B4-BE49-F238E27FC236}">
                  <a16:creationId xmlns:a16="http://schemas.microsoft.com/office/drawing/2014/main" id="{9C59B73E-BD05-1592-9D04-3F18651022BA}"/>
                </a:ext>
              </a:extLst>
            </p:cNvPr>
            <p:cNvGrpSpPr/>
            <p:nvPr/>
          </p:nvGrpSpPr>
          <p:grpSpPr>
            <a:xfrm>
              <a:off x="3115893" y="3066515"/>
              <a:ext cx="4137908" cy="1825451"/>
              <a:chOff x="3372787" y="2064706"/>
              <a:chExt cx="4137908" cy="1825451"/>
            </a:xfrm>
          </p:grpSpPr>
          <p:sp>
            <p:nvSpPr>
              <p:cNvPr id="8" name="Rounded Rectangle 7">
                <a:extLst>
                  <a:ext uri="{FF2B5EF4-FFF2-40B4-BE49-F238E27FC236}">
                    <a16:creationId xmlns:a16="http://schemas.microsoft.com/office/drawing/2014/main" id="{DC5154A8-7B39-3B29-9841-12A5CACB310F}"/>
                  </a:ext>
                </a:extLst>
              </p:cNvPr>
              <p:cNvSpPr/>
              <p:nvPr/>
            </p:nvSpPr>
            <p:spPr>
              <a:xfrm>
                <a:off x="3372787" y="2064706"/>
                <a:ext cx="3940817" cy="1825451"/>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Graphic 9" descr="Magnifying glass with solid fill">
                <a:extLst>
                  <a:ext uri="{FF2B5EF4-FFF2-40B4-BE49-F238E27FC236}">
                    <a16:creationId xmlns:a16="http://schemas.microsoft.com/office/drawing/2014/main" id="{270F2DC3-F17A-66C8-FBF9-CC3120AE83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42146" y="2691745"/>
                <a:ext cx="549640" cy="549640"/>
              </a:xfrm>
              <a:prstGeom prst="rect">
                <a:avLst/>
              </a:prstGeom>
            </p:spPr>
          </p:pic>
          <p:sp>
            <p:nvSpPr>
              <p:cNvPr id="11" name="TextBox 10">
                <a:extLst>
                  <a:ext uri="{FF2B5EF4-FFF2-40B4-BE49-F238E27FC236}">
                    <a16:creationId xmlns:a16="http://schemas.microsoft.com/office/drawing/2014/main" id="{4EC68B83-ADA2-BD39-BB3C-306B5CF6B11C}"/>
                  </a:ext>
                </a:extLst>
              </p:cNvPr>
              <p:cNvSpPr txBox="1"/>
              <p:nvPr/>
            </p:nvSpPr>
            <p:spPr>
              <a:xfrm>
                <a:off x="4077326" y="2114503"/>
                <a:ext cx="3433369" cy="1680773"/>
              </a:xfrm>
              <a:prstGeom prst="rect">
                <a:avLst/>
              </a:prstGeom>
              <a:noFill/>
            </p:spPr>
            <p:txBody>
              <a:bodyPr wrap="square" rtlCol="0">
                <a:spAutoFit/>
              </a:bodyPr>
              <a:lstStyle/>
              <a:p>
                <a:r>
                  <a:rPr lang="en-US" sz="2400" dirty="0"/>
                  <a:t>15-744 Grad Networks Classroom</a:t>
                </a:r>
                <a:endParaRPr lang="en-US" sz="2400" dirty="0">
                  <a:solidFill>
                    <a:schemeClr val="tx1"/>
                  </a:solidFill>
                </a:endParaRPr>
              </a:p>
            </p:txBody>
          </p:sp>
        </p:grpSp>
      </p:grpSp>
      <p:pic>
        <p:nvPicPr>
          <p:cNvPr id="13" name="Picture 4">
            <a:extLst>
              <a:ext uri="{FF2B5EF4-FFF2-40B4-BE49-F238E27FC236}">
                <a16:creationId xmlns:a16="http://schemas.microsoft.com/office/drawing/2014/main" id="{4568F98F-BEE0-799B-DB81-FE348C9ED74C}"/>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4841864" y="2005284"/>
            <a:ext cx="2683360" cy="2683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E0870623-114B-D508-F6F0-4EAD6A94838B}"/>
              </a:ext>
            </a:extLst>
          </p:cNvPr>
          <p:cNvSpPr txBox="1"/>
          <p:nvPr/>
        </p:nvSpPr>
        <p:spPr>
          <a:xfrm>
            <a:off x="4697894" y="4757845"/>
            <a:ext cx="2928173" cy="461665"/>
          </a:xfrm>
          <a:prstGeom prst="rect">
            <a:avLst/>
          </a:prstGeom>
          <a:noFill/>
        </p:spPr>
        <p:txBody>
          <a:bodyPr wrap="square" rtlCol="0">
            <a:spAutoFit/>
          </a:bodyPr>
          <a:lstStyle/>
          <a:p>
            <a:pPr algn="ctr"/>
            <a:r>
              <a:rPr lang="en-US" sz="2400" dirty="0"/>
              <a:t>Placing AR content</a:t>
            </a:r>
          </a:p>
        </p:txBody>
      </p:sp>
      <p:sp>
        <p:nvSpPr>
          <p:cNvPr id="15" name="TextBox 14">
            <a:extLst>
              <a:ext uri="{FF2B5EF4-FFF2-40B4-BE49-F238E27FC236}">
                <a16:creationId xmlns:a16="http://schemas.microsoft.com/office/drawing/2014/main" id="{9B111D20-AA69-59F5-F050-7199E50CCDEC}"/>
              </a:ext>
            </a:extLst>
          </p:cNvPr>
          <p:cNvSpPr txBox="1"/>
          <p:nvPr/>
        </p:nvSpPr>
        <p:spPr>
          <a:xfrm>
            <a:off x="1118510" y="4660063"/>
            <a:ext cx="2928173" cy="830997"/>
          </a:xfrm>
          <a:prstGeom prst="rect">
            <a:avLst/>
          </a:prstGeom>
          <a:noFill/>
        </p:spPr>
        <p:txBody>
          <a:bodyPr wrap="square" rtlCol="0">
            <a:spAutoFit/>
          </a:bodyPr>
          <a:lstStyle/>
          <a:p>
            <a:pPr algn="ctr"/>
            <a:r>
              <a:rPr lang="en-US" sz="2400" dirty="0"/>
              <a:t>Fine-grained location search</a:t>
            </a:r>
          </a:p>
        </p:txBody>
      </p:sp>
      <p:pic>
        <p:nvPicPr>
          <p:cNvPr id="1026" name="Picture 2">
            <a:extLst>
              <a:ext uri="{FF2B5EF4-FFF2-40B4-BE49-F238E27FC236}">
                <a16:creationId xmlns:a16="http://schemas.microsoft.com/office/drawing/2014/main" id="{29D4A32B-6E7A-CF3C-6122-55575EDFE1A7}"/>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7904367" y="2067757"/>
            <a:ext cx="3796824" cy="2531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F06A4FFB-38FC-5E26-1374-67844DEE701B}"/>
              </a:ext>
            </a:extLst>
          </p:cNvPr>
          <p:cNvSpPr txBox="1"/>
          <p:nvPr/>
        </p:nvSpPr>
        <p:spPr>
          <a:xfrm>
            <a:off x="8338692" y="4689790"/>
            <a:ext cx="2928173" cy="461665"/>
          </a:xfrm>
          <a:prstGeom prst="rect">
            <a:avLst/>
          </a:prstGeom>
          <a:noFill/>
        </p:spPr>
        <p:txBody>
          <a:bodyPr wrap="square" rtlCol="0">
            <a:spAutoFit/>
          </a:bodyPr>
          <a:lstStyle/>
          <a:p>
            <a:pPr algn="ctr"/>
            <a:r>
              <a:rPr lang="en-US" sz="2400" dirty="0"/>
              <a:t>Autonomous Robots</a:t>
            </a:r>
          </a:p>
        </p:txBody>
      </p:sp>
      <p:sp>
        <p:nvSpPr>
          <p:cNvPr id="17" name="Rectangle 16">
            <a:extLst>
              <a:ext uri="{FF2B5EF4-FFF2-40B4-BE49-F238E27FC236}">
                <a16:creationId xmlns:a16="http://schemas.microsoft.com/office/drawing/2014/main" id="{08ECAA5F-3C40-B759-EC88-F922A745C45E}"/>
              </a:ext>
            </a:extLst>
          </p:cNvPr>
          <p:cNvSpPr/>
          <p:nvPr/>
        </p:nvSpPr>
        <p:spPr>
          <a:xfrm>
            <a:off x="297873" y="1843088"/>
            <a:ext cx="11887200" cy="4730894"/>
          </a:xfrm>
          <a:prstGeom prst="rect">
            <a:avLst/>
          </a:prstGeom>
          <a:solidFill>
            <a:srgbClr val="FBF1EC">
              <a:alpha val="9517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590D092-5594-B456-FA49-A7C5E14FE142}"/>
              </a:ext>
            </a:extLst>
          </p:cNvPr>
          <p:cNvSpPr txBox="1"/>
          <p:nvPr/>
        </p:nvSpPr>
        <p:spPr>
          <a:xfrm>
            <a:off x="3349028" y="2906808"/>
            <a:ext cx="5480090" cy="1323439"/>
          </a:xfrm>
          <a:prstGeom prst="rect">
            <a:avLst/>
          </a:prstGeom>
          <a:noFill/>
        </p:spPr>
        <p:txBody>
          <a:bodyPr wrap="none" rtlCol="0">
            <a:spAutoFit/>
          </a:bodyPr>
          <a:lstStyle/>
          <a:p>
            <a:r>
              <a:rPr lang="en-US" sz="8000" dirty="0"/>
              <a:t>Spatial Web</a:t>
            </a:r>
          </a:p>
        </p:txBody>
      </p:sp>
    </p:spTree>
    <p:extLst>
      <p:ext uri="{BB962C8B-B14F-4D97-AF65-F5344CB8AC3E}">
        <p14:creationId xmlns:p14="http://schemas.microsoft.com/office/powerpoint/2010/main" val="2701264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a:extLst>
            <a:ext uri="{FF2B5EF4-FFF2-40B4-BE49-F238E27FC236}">
              <a16:creationId xmlns:a16="http://schemas.microsoft.com/office/drawing/2014/main" id="{8BC33BF6-CDB4-17FD-D4E5-08AD6D3A02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3336876-1B3D-DDAC-7542-E1072A83B466}"/>
              </a:ext>
            </a:extLst>
          </p:cNvPr>
          <p:cNvSpPr>
            <a:spLocks noGrp="1"/>
          </p:cNvSpPr>
          <p:nvPr>
            <p:ph type="title"/>
          </p:nvPr>
        </p:nvSpPr>
        <p:spPr/>
        <p:txBody>
          <a:bodyPr/>
          <a:lstStyle/>
          <a:p>
            <a:r>
              <a:rPr lang="en-US" dirty="0">
                <a:solidFill>
                  <a:schemeClr val="accent2">
                    <a:lumMod val="20000"/>
                    <a:lumOff val="80000"/>
                  </a:schemeClr>
                </a:solidFill>
              </a:rPr>
              <a:t>Challenges of Federation</a:t>
            </a:r>
          </a:p>
        </p:txBody>
      </p:sp>
    </p:spTree>
    <p:extLst>
      <p:ext uri="{BB962C8B-B14F-4D97-AF65-F5344CB8AC3E}">
        <p14:creationId xmlns:p14="http://schemas.microsoft.com/office/powerpoint/2010/main" val="1334247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AAEF9AFF-83D7-CAF9-6A92-44889AE3D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98F45-84A5-54AB-8EDD-582986FE12B9}"/>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Challenges of Federation</a:t>
            </a:r>
          </a:p>
        </p:txBody>
      </p:sp>
      <p:sp>
        <p:nvSpPr>
          <p:cNvPr id="3" name="Content Placeholder 2">
            <a:extLst>
              <a:ext uri="{FF2B5EF4-FFF2-40B4-BE49-F238E27FC236}">
                <a16:creationId xmlns:a16="http://schemas.microsoft.com/office/drawing/2014/main" id="{47658799-1CA0-F9B5-2FAA-0210E8DD9BA4}"/>
              </a:ext>
            </a:extLst>
          </p:cNvPr>
          <p:cNvSpPr>
            <a:spLocks noGrp="1"/>
          </p:cNvSpPr>
          <p:nvPr>
            <p:ph idx="1"/>
          </p:nvPr>
        </p:nvSpPr>
        <p:spPr>
          <a:xfrm>
            <a:off x="838200" y="1825625"/>
            <a:ext cx="5471391" cy="4351338"/>
          </a:xfrm>
        </p:spPr>
        <p:txBody>
          <a:bodyPr/>
          <a:lstStyle/>
          <a:p>
            <a:pPr marL="0" indent="0">
              <a:buNone/>
            </a:pPr>
            <a:r>
              <a:rPr lang="en-US" dirty="0">
                <a:solidFill>
                  <a:srgbClr val="002060"/>
                </a:solidFill>
              </a:rPr>
              <a:t>Design of map discovery</a:t>
            </a:r>
          </a:p>
          <a:p>
            <a:pPr marL="0" indent="0">
              <a:buNone/>
            </a:pPr>
            <a:endParaRPr lang="en-US" dirty="0"/>
          </a:p>
          <a:p>
            <a:pPr marL="0" indent="0">
              <a:buNone/>
            </a:pPr>
            <a:r>
              <a:rPr lang="en-US" dirty="0">
                <a:solidFill>
                  <a:srgbClr val="EBD2C4"/>
                </a:solidFill>
              </a:rPr>
              <a:t>Ranking maps</a:t>
            </a:r>
          </a:p>
          <a:p>
            <a:pPr marL="0" indent="0">
              <a:buNone/>
            </a:pPr>
            <a:endParaRPr lang="en-US" dirty="0">
              <a:solidFill>
                <a:srgbClr val="EBD2C4"/>
              </a:solidFill>
            </a:endParaRPr>
          </a:p>
          <a:p>
            <a:pPr marL="0" indent="0">
              <a:buNone/>
            </a:pPr>
            <a:r>
              <a:rPr lang="en-US" dirty="0">
                <a:solidFill>
                  <a:srgbClr val="EBD2C4"/>
                </a:solidFill>
              </a:rPr>
              <a:t>Re-architecting services</a:t>
            </a:r>
          </a:p>
        </p:txBody>
      </p:sp>
      <p:cxnSp>
        <p:nvCxnSpPr>
          <p:cNvPr id="4" name="Straight Connector 3">
            <a:extLst>
              <a:ext uri="{FF2B5EF4-FFF2-40B4-BE49-F238E27FC236}">
                <a16:creationId xmlns:a16="http://schemas.microsoft.com/office/drawing/2014/main" id="{83504978-AE2F-B76F-95A8-7DEA2F91A7CE}"/>
              </a:ext>
            </a:extLst>
          </p:cNvPr>
          <p:cNvCxnSpPr>
            <a:cxnSpLocks/>
          </p:cNvCxnSpPr>
          <p:nvPr/>
        </p:nvCxnSpPr>
        <p:spPr>
          <a:xfrm>
            <a:off x="5438482" y="1465835"/>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55A04F27-CD70-E711-E492-E28BE1C9A57D}"/>
              </a:ext>
            </a:extLst>
          </p:cNvPr>
          <p:cNvSpPr/>
          <p:nvPr/>
        </p:nvSpPr>
        <p:spPr>
          <a:xfrm>
            <a:off x="838200" y="1825625"/>
            <a:ext cx="4483308" cy="4828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descr="A city street with buildings and a black background&#10;&#10;AI-generated content may be incorrect.">
            <a:extLst>
              <a:ext uri="{FF2B5EF4-FFF2-40B4-BE49-F238E27FC236}">
                <a16:creationId xmlns:a16="http://schemas.microsoft.com/office/drawing/2014/main" id="{561C55ED-4388-E520-9A3A-4028604DC25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Lst>
          </a:blip>
          <a:stretch>
            <a:fillRect/>
          </a:stretch>
        </p:blipFill>
        <p:spPr>
          <a:xfrm>
            <a:off x="5687878" y="2186956"/>
            <a:ext cx="6124099" cy="3444806"/>
          </a:xfrm>
          <a:prstGeom prst="rect">
            <a:avLst/>
          </a:prstGeom>
        </p:spPr>
      </p:pic>
      <p:sp>
        <p:nvSpPr>
          <p:cNvPr id="5" name="Rounded Rectangle 4">
            <a:extLst>
              <a:ext uri="{FF2B5EF4-FFF2-40B4-BE49-F238E27FC236}">
                <a16:creationId xmlns:a16="http://schemas.microsoft.com/office/drawing/2014/main" id="{C6FE9698-6675-FB48-5D26-15B0808A41F0}"/>
              </a:ext>
            </a:extLst>
          </p:cNvPr>
          <p:cNvSpPr/>
          <p:nvPr/>
        </p:nvSpPr>
        <p:spPr>
          <a:xfrm>
            <a:off x="5687877" y="5762685"/>
            <a:ext cx="6124093" cy="590199"/>
          </a:xfrm>
          <a:prstGeom prst="roundRect">
            <a:avLst>
              <a:gd name="adj" fmla="val 5129"/>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002060"/>
                </a:solidFill>
              </a:rPr>
              <a:t>How do we discover all maps on this street?</a:t>
            </a:r>
          </a:p>
        </p:txBody>
      </p:sp>
      <p:sp>
        <p:nvSpPr>
          <p:cNvPr id="6" name="TextBox 5">
            <a:extLst>
              <a:ext uri="{FF2B5EF4-FFF2-40B4-BE49-F238E27FC236}">
                <a16:creationId xmlns:a16="http://schemas.microsoft.com/office/drawing/2014/main" id="{82F9B34E-46DE-28D0-4ED7-760ABC1B7CB5}"/>
              </a:ext>
            </a:extLst>
          </p:cNvPr>
          <p:cNvSpPr txBox="1"/>
          <p:nvPr/>
        </p:nvSpPr>
        <p:spPr>
          <a:xfrm>
            <a:off x="5687877" y="2186956"/>
            <a:ext cx="2462277" cy="369332"/>
          </a:xfrm>
          <a:prstGeom prst="rect">
            <a:avLst/>
          </a:prstGeom>
          <a:noFill/>
        </p:spPr>
        <p:txBody>
          <a:bodyPr wrap="none" rtlCol="0">
            <a:spAutoFit/>
          </a:bodyPr>
          <a:lstStyle/>
          <a:p>
            <a:r>
              <a:rPr lang="en-US" dirty="0"/>
              <a:t>Craig street, Pittsburgh</a:t>
            </a:r>
          </a:p>
        </p:txBody>
      </p:sp>
    </p:spTree>
    <p:extLst>
      <p:ext uri="{BB962C8B-B14F-4D97-AF65-F5344CB8AC3E}">
        <p14:creationId xmlns:p14="http://schemas.microsoft.com/office/powerpoint/2010/main" val="17751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0BAEC593-1356-1365-E2D0-D7F5EBFB3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B3602-ADE0-9BBA-9E78-BC013D6FD39A}"/>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Challenges—Map Discovery</a:t>
            </a:r>
          </a:p>
        </p:txBody>
      </p:sp>
      <p:pic>
        <p:nvPicPr>
          <p:cNvPr id="10" name="Picture 9" descr="A city street with buildings and a black background&#10;&#10;AI-generated content may be incorrect.">
            <a:extLst>
              <a:ext uri="{FF2B5EF4-FFF2-40B4-BE49-F238E27FC236}">
                <a16:creationId xmlns:a16="http://schemas.microsoft.com/office/drawing/2014/main" id="{EE0F6241-EC63-F137-5831-C2B935202DA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Lst>
          </a:blip>
          <a:stretch>
            <a:fillRect/>
          </a:stretch>
        </p:blipFill>
        <p:spPr>
          <a:xfrm>
            <a:off x="1232016" y="1027906"/>
            <a:ext cx="9727968" cy="5471982"/>
          </a:xfrm>
          <a:prstGeom prst="rect">
            <a:avLst/>
          </a:prstGeom>
        </p:spPr>
      </p:pic>
    </p:spTree>
    <p:extLst>
      <p:ext uri="{BB962C8B-B14F-4D97-AF65-F5344CB8AC3E}">
        <p14:creationId xmlns:p14="http://schemas.microsoft.com/office/powerpoint/2010/main" val="16173473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72451F1D-F9B1-D1E2-9D31-BD5E00172E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7E1EC-5FFD-1E9A-F3B2-DF698CF73ABB}"/>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Challenges—Map Discovery</a:t>
            </a:r>
          </a:p>
        </p:txBody>
      </p:sp>
      <p:pic>
        <p:nvPicPr>
          <p:cNvPr id="10" name="Picture 9" descr="A city street with buildings and a black background&#10;&#10;AI-generated content may be incorrect.">
            <a:extLst>
              <a:ext uri="{FF2B5EF4-FFF2-40B4-BE49-F238E27FC236}">
                <a16:creationId xmlns:a16="http://schemas.microsoft.com/office/drawing/2014/main" id="{D22358DC-F8EA-90A4-D22D-0911A80C3E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Lst>
          </a:blip>
          <a:stretch>
            <a:fillRect/>
          </a:stretch>
        </p:blipFill>
        <p:spPr>
          <a:xfrm>
            <a:off x="1232016" y="1027906"/>
            <a:ext cx="9727968" cy="5471982"/>
          </a:xfrm>
          <a:prstGeom prst="rect">
            <a:avLst/>
          </a:prstGeom>
        </p:spPr>
      </p:pic>
      <p:sp>
        <p:nvSpPr>
          <p:cNvPr id="3" name="MaskBox">
            <a:extLst>
              <a:ext uri="{FF2B5EF4-FFF2-40B4-BE49-F238E27FC236}">
                <a16:creationId xmlns:a16="http://schemas.microsoft.com/office/drawing/2014/main" id="{2C26CBE0-C509-79BA-AB6F-0DA22824B5A1}"/>
              </a:ext>
            </a:extLst>
          </p:cNvPr>
          <p:cNvSpPr/>
          <p:nvPr/>
        </p:nvSpPr>
        <p:spPr>
          <a:xfrm>
            <a:off x="1069008" y="1410420"/>
            <a:ext cx="10079637" cy="5196808"/>
          </a:xfrm>
          <a:prstGeom prst="rect">
            <a:avLst/>
          </a:prstGeom>
          <a:solidFill>
            <a:srgbClr val="FBF1EC">
              <a:alpha val="4875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7" name="Group 16">
            <a:extLst>
              <a:ext uri="{FF2B5EF4-FFF2-40B4-BE49-F238E27FC236}">
                <a16:creationId xmlns:a16="http://schemas.microsoft.com/office/drawing/2014/main" id="{7A47B771-7DE6-AA64-2ED2-C357F5B5BE78}"/>
              </a:ext>
            </a:extLst>
          </p:cNvPr>
          <p:cNvGrpSpPr/>
          <p:nvPr/>
        </p:nvGrpSpPr>
        <p:grpSpPr>
          <a:xfrm>
            <a:off x="6848648" y="2886714"/>
            <a:ext cx="931673" cy="537000"/>
            <a:chOff x="6806364" y="2655707"/>
            <a:chExt cx="931673" cy="537000"/>
          </a:xfrm>
        </p:grpSpPr>
        <p:grpSp>
          <p:nvGrpSpPr>
            <p:cNvPr id="7" name="Group 6">
              <a:extLst>
                <a:ext uri="{FF2B5EF4-FFF2-40B4-BE49-F238E27FC236}">
                  <a16:creationId xmlns:a16="http://schemas.microsoft.com/office/drawing/2014/main" id="{2340F152-4C7E-5144-5CEF-AE8BA1220327}"/>
                </a:ext>
              </a:extLst>
            </p:cNvPr>
            <p:cNvGrpSpPr/>
            <p:nvPr/>
          </p:nvGrpSpPr>
          <p:grpSpPr>
            <a:xfrm>
              <a:off x="6806364" y="2655707"/>
              <a:ext cx="931673" cy="537000"/>
              <a:chOff x="2696196" y="5681544"/>
              <a:chExt cx="1244385" cy="717242"/>
            </a:xfrm>
          </p:grpSpPr>
          <p:sp>
            <p:nvSpPr>
              <p:cNvPr id="8" name="Rounded Rectangle 7">
                <a:extLst>
                  <a:ext uri="{FF2B5EF4-FFF2-40B4-BE49-F238E27FC236}">
                    <a16:creationId xmlns:a16="http://schemas.microsoft.com/office/drawing/2014/main" id="{90AB86CE-DA5F-7293-A755-AF53283BA6E2}"/>
                  </a:ext>
                </a:extLst>
              </p:cNvPr>
              <p:cNvSpPr/>
              <p:nvPr/>
            </p:nvSpPr>
            <p:spPr>
              <a:xfrm>
                <a:off x="2696196" y="5681544"/>
                <a:ext cx="1244385" cy="717242"/>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9" name="Picture 2" descr="Wordmarks, Lettermark, Unitmarks - The CMU Brand - Carnegie ...">
                <a:extLst>
                  <a:ext uri="{FF2B5EF4-FFF2-40B4-BE49-F238E27FC236}">
                    <a16:creationId xmlns:a16="http://schemas.microsoft.com/office/drawing/2014/main" id="{C570C7B3-6BFE-AE3C-191F-78B187D437BA}"/>
                  </a:ext>
                </a:extLst>
              </p:cNvPr>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1" y="5684257"/>
                <a:ext cx="1110071" cy="47330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3B4969D0-23D6-42C0-DDEF-23493417539C}"/>
                </a:ext>
              </a:extLst>
            </p:cNvPr>
            <p:cNvSpPr txBox="1"/>
            <p:nvPr/>
          </p:nvSpPr>
          <p:spPr>
            <a:xfrm>
              <a:off x="6866210" y="3000788"/>
              <a:ext cx="831110" cy="184666"/>
            </a:xfrm>
            <a:prstGeom prst="rect">
              <a:avLst/>
            </a:prstGeom>
            <a:noFill/>
          </p:spPr>
          <p:txBody>
            <a:bodyPr wrap="square" lIns="0" tIns="0" rIns="0" bIns="0" rtlCol="0">
              <a:spAutoFit/>
            </a:bodyPr>
            <a:lstStyle/>
            <a:p>
              <a:pPr algn="ctr"/>
              <a:r>
                <a:rPr lang="en-US" sz="1200" dirty="0">
                  <a:latin typeface="Aptos" panose="02110004020202020204"/>
                </a:rPr>
                <a:t>HR dept.</a:t>
              </a:r>
              <a:endParaRPr kumimoji="0" lang="en-US" sz="1200" b="0" i="0" u="none" strike="noStrike" kern="1200" cap="none" spc="0" normalizeH="0" baseline="0" noProof="0" dirty="0">
                <a:ln>
                  <a:noFill/>
                </a:ln>
                <a:effectLst/>
                <a:uLnTx/>
                <a:uFillTx/>
                <a:latin typeface="Aptos" panose="02110004020202020204"/>
                <a:ea typeface="+mn-ea"/>
                <a:cs typeface="+mn-cs"/>
              </a:endParaRPr>
            </a:p>
          </p:txBody>
        </p:sp>
      </p:grpSp>
      <p:pic>
        <p:nvPicPr>
          <p:cNvPr id="9218" name="Picture 2">
            <a:extLst>
              <a:ext uri="{FF2B5EF4-FFF2-40B4-BE49-F238E27FC236}">
                <a16:creationId xmlns:a16="http://schemas.microsoft.com/office/drawing/2014/main" id="{9515E0E5-E760-E318-DFA0-60117CC1C9EC}"/>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7672754" y="3300046"/>
            <a:ext cx="789952" cy="789952"/>
          </a:xfrm>
          <a:prstGeom prst="roundRect">
            <a:avLst>
              <a:gd name="adj" fmla="val 8594"/>
            </a:avLst>
          </a:prstGeom>
          <a:solidFill>
            <a:srgbClr val="FFFFFF">
              <a:shade val="85000"/>
            </a:srgbClr>
          </a:solidFill>
          <a:ln>
            <a:noFill/>
          </a:ln>
          <a:effectLst/>
        </p:spPr>
      </p:pic>
      <p:cxnSp>
        <p:nvCxnSpPr>
          <p:cNvPr id="5" name="Straight Connector 4">
            <a:extLst>
              <a:ext uri="{FF2B5EF4-FFF2-40B4-BE49-F238E27FC236}">
                <a16:creationId xmlns:a16="http://schemas.microsoft.com/office/drawing/2014/main" id="{D2438ACE-1C83-B738-3A69-8F5050BCDD4B}"/>
              </a:ext>
            </a:extLst>
          </p:cNvPr>
          <p:cNvCxnSpPr/>
          <p:nvPr/>
        </p:nvCxnSpPr>
        <p:spPr>
          <a:xfrm>
            <a:off x="8077200" y="4103077"/>
            <a:ext cx="0" cy="668215"/>
          </a:xfrm>
          <a:prstGeom prst="line">
            <a:avLst/>
          </a:prstGeom>
          <a:ln w="571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ED5A067-0532-8641-C1B7-DAC2D7688610}"/>
              </a:ext>
            </a:extLst>
          </p:cNvPr>
          <p:cNvCxnSpPr/>
          <p:nvPr/>
        </p:nvCxnSpPr>
        <p:spPr>
          <a:xfrm>
            <a:off x="3890109" y="5447580"/>
            <a:ext cx="0" cy="668215"/>
          </a:xfrm>
          <a:prstGeom prst="line">
            <a:avLst/>
          </a:prstGeom>
          <a:ln w="57150">
            <a:solidFill>
              <a:srgbClr val="F68125"/>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E9FCDA0-92F0-014F-8265-F740CA63FD1B}"/>
              </a:ext>
            </a:extLst>
          </p:cNvPr>
          <p:cNvCxnSpPr>
            <a:cxnSpLocks/>
          </p:cNvCxnSpPr>
          <p:nvPr/>
        </p:nvCxnSpPr>
        <p:spPr>
          <a:xfrm>
            <a:off x="7278937" y="3434862"/>
            <a:ext cx="0" cy="260160"/>
          </a:xfrm>
          <a:prstGeom prst="line">
            <a:avLst/>
          </a:prstGeom>
          <a:ln w="38100">
            <a:solidFill>
              <a:srgbClr val="C6113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38E784D4-77E3-C413-D157-7B22A469CA5F}"/>
              </a:ext>
            </a:extLst>
          </p:cNvPr>
          <p:cNvGrpSpPr/>
          <p:nvPr/>
        </p:nvGrpSpPr>
        <p:grpSpPr>
          <a:xfrm>
            <a:off x="3165041" y="4947482"/>
            <a:ext cx="1450136" cy="500098"/>
            <a:chOff x="1928772" y="3247292"/>
            <a:chExt cx="4577536" cy="1578622"/>
          </a:xfrm>
        </p:grpSpPr>
        <p:sp>
          <p:nvSpPr>
            <p:cNvPr id="14" name="Rounded Rectangle 13">
              <a:extLst>
                <a:ext uri="{FF2B5EF4-FFF2-40B4-BE49-F238E27FC236}">
                  <a16:creationId xmlns:a16="http://schemas.microsoft.com/office/drawing/2014/main" id="{7EE47D87-304B-223D-2895-D00956179DE4}"/>
                </a:ext>
              </a:extLst>
            </p:cNvPr>
            <p:cNvSpPr/>
            <p:nvPr/>
          </p:nvSpPr>
          <p:spPr>
            <a:xfrm>
              <a:off x="1928772" y="3247292"/>
              <a:ext cx="4577536" cy="1578622"/>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222" name="Picture 6">
              <a:extLst>
                <a:ext uri="{FF2B5EF4-FFF2-40B4-BE49-F238E27FC236}">
                  <a16:creationId xmlns:a16="http://schemas.microsoft.com/office/drawing/2014/main" id="{80A0F3AF-AE02-A7B6-8834-C464A662A680}"/>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2006175" y="3380752"/>
              <a:ext cx="4407640" cy="13360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3E0FB403-3B4D-912F-0E32-0044A64A7FE5}"/>
              </a:ext>
            </a:extLst>
          </p:cNvPr>
          <p:cNvGrpSpPr/>
          <p:nvPr/>
        </p:nvGrpSpPr>
        <p:grpSpPr>
          <a:xfrm>
            <a:off x="3822092" y="3632110"/>
            <a:ext cx="2038624" cy="647157"/>
            <a:chOff x="3189562" y="3442840"/>
            <a:chExt cx="2038624" cy="647157"/>
          </a:xfrm>
        </p:grpSpPr>
        <p:sp>
          <p:nvSpPr>
            <p:cNvPr id="19" name="Rounded Rectangle 18">
              <a:extLst>
                <a:ext uri="{FF2B5EF4-FFF2-40B4-BE49-F238E27FC236}">
                  <a16:creationId xmlns:a16="http://schemas.microsoft.com/office/drawing/2014/main" id="{51151EEA-0B59-D08F-CF43-6D26C602235F}"/>
                </a:ext>
              </a:extLst>
            </p:cNvPr>
            <p:cNvSpPr/>
            <p:nvPr/>
          </p:nvSpPr>
          <p:spPr>
            <a:xfrm>
              <a:off x="3189562" y="3442840"/>
              <a:ext cx="2038624" cy="647157"/>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8" name="Group 17">
              <a:extLst>
                <a:ext uri="{FF2B5EF4-FFF2-40B4-BE49-F238E27FC236}">
                  <a16:creationId xmlns:a16="http://schemas.microsoft.com/office/drawing/2014/main" id="{BB8493CE-C765-DCFF-AA35-731442B3061D}"/>
                </a:ext>
              </a:extLst>
            </p:cNvPr>
            <p:cNvGrpSpPr/>
            <p:nvPr/>
          </p:nvGrpSpPr>
          <p:grpSpPr>
            <a:xfrm>
              <a:off x="3286769" y="3512723"/>
              <a:ext cx="1896028" cy="500098"/>
              <a:chOff x="3286768" y="3512723"/>
              <a:chExt cx="2238217" cy="590354"/>
            </a:xfrm>
          </p:grpSpPr>
          <p:pic>
            <p:nvPicPr>
              <p:cNvPr id="9224" name="Picture 8" descr="Generated image">
                <a:extLst>
                  <a:ext uri="{FF2B5EF4-FFF2-40B4-BE49-F238E27FC236}">
                    <a16:creationId xmlns:a16="http://schemas.microsoft.com/office/drawing/2014/main" id="{064797D5-D0B7-35B9-2B58-085FB737AD6E}"/>
                  </a:ext>
                </a:extLst>
              </p:cNvPr>
              <p:cNvPicPr>
                <a:picLocks noChangeAspect="1" noChangeArrowheads="1"/>
              </p:cNvPicPr>
              <p:nvPr/>
            </p:nvPicPr>
            <p:blipFill>
              <a:blip r:embed="rId8" cstate="hqprint">
                <a:alphaModFix amt="85000"/>
                <a:extLst>
                  <a:ext uri="{28A0092B-C50C-407E-A947-70E740481C1C}">
                    <a14:useLocalDpi xmlns:a14="http://schemas.microsoft.com/office/drawing/2010/main"/>
                  </a:ext>
                </a:extLst>
              </a:blip>
              <a:srcRect/>
              <a:stretch>
                <a:fillRect/>
              </a:stretch>
            </p:blipFill>
            <p:spPr bwMode="auto">
              <a:xfrm>
                <a:off x="4290699" y="3512723"/>
                <a:ext cx="590354" cy="590354"/>
              </a:xfrm>
              <a:prstGeom prst="roundRect">
                <a:avLst>
                  <a:gd name="adj" fmla="val 10000"/>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6" name="Picture 10" descr="Crepes Parisiennes logo">
                <a:extLst>
                  <a:ext uri="{FF2B5EF4-FFF2-40B4-BE49-F238E27FC236}">
                    <a16:creationId xmlns:a16="http://schemas.microsoft.com/office/drawing/2014/main" id="{431C8A96-FBCE-DA10-A5D7-577001A4AD06}"/>
                  </a:ext>
                </a:extLst>
              </p:cNvPr>
              <p:cNvPicPr>
                <a:picLocks noChangeAspect="1" noChangeArrowheads="1"/>
              </p:cNvPicPr>
              <p:nvPr/>
            </p:nvPicPr>
            <p:blipFill rotWithShape="1">
              <a:blip r:embed="rId9" cstate="hqprint">
                <a:alphaModFix amt="85000"/>
                <a:extLst>
                  <a:ext uri="{28A0092B-C50C-407E-A947-70E740481C1C}">
                    <a14:useLocalDpi xmlns:a14="http://schemas.microsoft.com/office/drawing/2010/main"/>
                  </a:ext>
                </a:extLst>
              </a:blip>
              <a:srcRect/>
              <a:stretch/>
            </p:blipFill>
            <p:spPr bwMode="auto">
              <a:xfrm>
                <a:off x="3286768" y="3571881"/>
                <a:ext cx="922427" cy="521505"/>
              </a:xfrm>
              <a:prstGeom prst="roundRect">
                <a:avLst>
                  <a:gd name="adj" fmla="val 10610"/>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8" name="Picture 12" descr="Generated image">
                <a:extLst>
                  <a:ext uri="{FF2B5EF4-FFF2-40B4-BE49-F238E27FC236}">
                    <a16:creationId xmlns:a16="http://schemas.microsoft.com/office/drawing/2014/main" id="{ABCD5ECE-1914-1E6D-CC9A-E14A2E4A97AD}"/>
                  </a:ext>
                </a:extLst>
              </p:cNvPr>
              <p:cNvPicPr>
                <a:picLocks noChangeAspect="1" noChangeArrowheads="1"/>
              </p:cNvPicPr>
              <p:nvPr/>
            </p:nvPicPr>
            <p:blipFill>
              <a:blip r:embed="rId10" cstate="hqprint">
                <a:alphaModFix amt="85000"/>
                <a:extLst>
                  <a:ext uri="{28A0092B-C50C-407E-A947-70E740481C1C}">
                    <a14:useLocalDpi xmlns:a14="http://schemas.microsoft.com/office/drawing/2010/main"/>
                  </a:ext>
                </a:extLst>
              </a:blip>
              <a:srcRect/>
              <a:stretch>
                <a:fillRect/>
              </a:stretch>
            </p:blipFill>
            <p:spPr bwMode="auto">
              <a:xfrm>
                <a:off x="4934641" y="3512723"/>
                <a:ext cx="590344" cy="590344"/>
              </a:xfrm>
              <a:prstGeom prst="roundRect">
                <a:avLst>
                  <a:gd name="adj" fmla="val 8917"/>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cxnSp>
        <p:nvCxnSpPr>
          <p:cNvPr id="21" name="Straight Connector 20">
            <a:extLst>
              <a:ext uri="{FF2B5EF4-FFF2-40B4-BE49-F238E27FC236}">
                <a16:creationId xmlns:a16="http://schemas.microsoft.com/office/drawing/2014/main" id="{C382ED6D-0426-4F56-AB25-FCF4E5DCFB04}"/>
              </a:ext>
            </a:extLst>
          </p:cNvPr>
          <p:cNvCxnSpPr>
            <a:cxnSpLocks/>
          </p:cNvCxnSpPr>
          <p:nvPr/>
        </p:nvCxnSpPr>
        <p:spPr>
          <a:xfrm>
            <a:off x="4841404" y="4279267"/>
            <a:ext cx="0" cy="260160"/>
          </a:xfrm>
          <a:prstGeom prst="line">
            <a:avLst/>
          </a:prstGeom>
          <a:ln w="38100">
            <a:solidFill>
              <a:schemeClr val="tx2">
                <a:lumMod val="75000"/>
                <a:lumOff val="25000"/>
              </a:schemeClr>
            </a:solidFill>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6B49218E-91FD-4FB3-78D2-8F53A7B5926A}"/>
              </a:ext>
            </a:extLst>
          </p:cNvPr>
          <p:cNvGrpSpPr/>
          <p:nvPr/>
        </p:nvGrpSpPr>
        <p:grpSpPr>
          <a:xfrm>
            <a:off x="6312322" y="1595336"/>
            <a:ext cx="1845939" cy="706902"/>
            <a:chOff x="6806362" y="2265079"/>
            <a:chExt cx="2422324" cy="927630"/>
          </a:xfrm>
        </p:grpSpPr>
        <p:grpSp>
          <p:nvGrpSpPr>
            <p:cNvPr id="23" name="Group 22">
              <a:extLst>
                <a:ext uri="{FF2B5EF4-FFF2-40B4-BE49-F238E27FC236}">
                  <a16:creationId xmlns:a16="http://schemas.microsoft.com/office/drawing/2014/main" id="{53BDCB6E-6DAE-32A2-53E4-D990323EA1BD}"/>
                </a:ext>
              </a:extLst>
            </p:cNvPr>
            <p:cNvGrpSpPr/>
            <p:nvPr/>
          </p:nvGrpSpPr>
          <p:grpSpPr>
            <a:xfrm>
              <a:off x="6806362" y="2265079"/>
              <a:ext cx="2422324" cy="927630"/>
              <a:chOff x="2696194" y="5159801"/>
              <a:chExt cx="3235367" cy="1238985"/>
            </a:xfrm>
          </p:grpSpPr>
          <p:sp>
            <p:nvSpPr>
              <p:cNvPr id="25" name="Rounded Rectangle 24">
                <a:extLst>
                  <a:ext uri="{FF2B5EF4-FFF2-40B4-BE49-F238E27FC236}">
                    <a16:creationId xmlns:a16="http://schemas.microsoft.com/office/drawing/2014/main" id="{6C9901FF-4FBE-A5E8-691D-EB1C37AC165A}"/>
                  </a:ext>
                </a:extLst>
              </p:cNvPr>
              <p:cNvSpPr/>
              <p:nvPr/>
            </p:nvSpPr>
            <p:spPr>
              <a:xfrm>
                <a:off x="2696194" y="5159801"/>
                <a:ext cx="3235367" cy="1238985"/>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6" name="Picture 2" descr="Wordmarks, Lettermark, Unitmarks - The CMU Brand - Carnegie ...">
                <a:extLst>
                  <a:ext uri="{FF2B5EF4-FFF2-40B4-BE49-F238E27FC236}">
                    <a16:creationId xmlns:a16="http://schemas.microsoft.com/office/drawing/2014/main" id="{24590A6F-13DB-BF14-DC5C-919F8798E3F6}"/>
                  </a:ext>
                </a:extLst>
              </p:cNvPr>
              <p:cNvPicPr>
                <a:picLocks noChangeAspect="1" noChangeArrowheads="1"/>
              </p:cNvPicPr>
              <p:nvPr/>
            </p:nvPicPr>
            <p:blipFill rotWithShape="1">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696194" y="5569348"/>
                <a:ext cx="1110071" cy="473302"/>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AA8C262A-0B5A-55A3-FBFF-F06C0B135DAB}"/>
                </a:ext>
              </a:extLst>
            </p:cNvPr>
            <p:cNvSpPr txBox="1"/>
            <p:nvPr/>
          </p:nvSpPr>
          <p:spPr>
            <a:xfrm>
              <a:off x="7676114" y="2329345"/>
              <a:ext cx="1482511" cy="239320"/>
            </a:xfrm>
            <a:prstGeom prst="roundRect">
              <a:avLst>
                <a:gd name="adj" fmla="val 13493"/>
              </a:avLst>
            </a:prstGeom>
            <a:noFill/>
            <a:ln>
              <a:solidFill>
                <a:schemeClr val="tx1"/>
              </a:solidFill>
            </a:ln>
          </p:spPr>
          <p:txBody>
            <a:bodyPr wrap="square" lIns="45720" tIns="0" rIns="0" bIns="0" rtlCol="0">
              <a:spAutoFit/>
            </a:bodyPr>
            <a:lstStyle/>
            <a:p>
              <a:r>
                <a:rPr lang="en-US" sz="1050" dirty="0">
                  <a:latin typeface="Aptos" panose="02110004020202020204"/>
                </a:rPr>
                <a:t>University police</a:t>
              </a:r>
            </a:p>
          </p:txBody>
        </p:sp>
      </p:grpSp>
      <p:cxnSp>
        <p:nvCxnSpPr>
          <p:cNvPr id="27" name="Straight Connector 26">
            <a:extLst>
              <a:ext uri="{FF2B5EF4-FFF2-40B4-BE49-F238E27FC236}">
                <a16:creationId xmlns:a16="http://schemas.microsoft.com/office/drawing/2014/main" id="{A34D8549-E234-9C6D-A0CC-42C6A94799F4}"/>
              </a:ext>
            </a:extLst>
          </p:cNvPr>
          <p:cNvCxnSpPr>
            <a:cxnSpLocks/>
          </p:cNvCxnSpPr>
          <p:nvPr/>
        </p:nvCxnSpPr>
        <p:spPr>
          <a:xfrm>
            <a:off x="7230434" y="2302238"/>
            <a:ext cx="4857" cy="270140"/>
          </a:xfrm>
          <a:prstGeom prst="line">
            <a:avLst/>
          </a:prstGeom>
          <a:ln w="19050">
            <a:solidFill>
              <a:srgbClr val="C61130"/>
            </a:solidFill>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FA7D8B9-E2F5-2DD3-8A58-B671B855F8E8}"/>
              </a:ext>
            </a:extLst>
          </p:cNvPr>
          <p:cNvSpPr txBox="1"/>
          <p:nvPr/>
        </p:nvSpPr>
        <p:spPr>
          <a:xfrm>
            <a:off x="6975119" y="1853395"/>
            <a:ext cx="1129752" cy="182374"/>
          </a:xfrm>
          <a:prstGeom prst="roundRect">
            <a:avLst>
              <a:gd name="adj" fmla="val 13493"/>
            </a:avLst>
          </a:prstGeom>
          <a:noFill/>
          <a:ln>
            <a:solidFill>
              <a:schemeClr val="tx1"/>
            </a:solidFill>
          </a:ln>
        </p:spPr>
        <p:txBody>
          <a:bodyPr wrap="square" lIns="45720" tIns="0" rIns="0" bIns="0" rtlCol="0">
            <a:spAutoFit/>
          </a:bodyPr>
          <a:lstStyle/>
          <a:p>
            <a:r>
              <a:rPr lang="en-US" sz="1050" dirty="0">
                <a:latin typeface="Aptos" panose="02110004020202020204"/>
              </a:rPr>
              <a:t>Supercomputing</a:t>
            </a:r>
          </a:p>
        </p:txBody>
      </p:sp>
      <p:sp>
        <p:nvSpPr>
          <p:cNvPr id="31" name="TextBox 30">
            <a:extLst>
              <a:ext uri="{FF2B5EF4-FFF2-40B4-BE49-F238E27FC236}">
                <a16:creationId xmlns:a16="http://schemas.microsoft.com/office/drawing/2014/main" id="{424A1FEE-CE8D-0FA4-00D0-410311C75C81}"/>
              </a:ext>
            </a:extLst>
          </p:cNvPr>
          <p:cNvSpPr txBox="1"/>
          <p:nvPr/>
        </p:nvSpPr>
        <p:spPr>
          <a:xfrm>
            <a:off x="6975119" y="2062925"/>
            <a:ext cx="1129752" cy="182374"/>
          </a:xfrm>
          <a:prstGeom prst="roundRect">
            <a:avLst>
              <a:gd name="adj" fmla="val 13493"/>
            </a:avLst>
          </a:prstGeom>
          <a:noFill/>
          <a:ln>
            <a:solidFill>
              <a:schemeClr val="tx1"/>
            </a:solidFill>
          </a:ln>
        </p:spPr>
        <p:txBody>
          <a:bodyPr wrap="square" lIns="45720" tIns="0" rIns="0" bIns="0" rtlCol="0">
            <a:spAutoFit/>
          </a:bodyPr>
          <a:lstStyle/>
          <a:p>
            <a:r>
              <a:rPr lang="en-US" sz="1050" dirty="0">
                <a:latin typeface="Aptos" panose="02110004020202020204"/>
              </a:rPr>
              <a:t>Software dept.</a:t>
            </a:r>
          </a:p>
        </p:txBody>
      </p:sp>
      <p:sp>
        <p:nvSpPr>
          <p:cNvPr id="33" name="Rounded Rectangle 32">
            <a:extLst>
              <a:ext uri="{FF2B5EF4-FFF2-40B4-BE49-F238E27FC236}">
                <a16:creationId xmlns:a16="http://schemas.microsoft.com/office/drawing/2014/main" id="{3F9D0FCC-9FC7-AA13-4D82-0D6F2FF02028}"/>
              </a:ext>
            </a:extLst>
          </p:cNvPr>
          <p:cNvSpPr/>
          <p:nvPr/>
        </p:nvSpPr>
        <p:spPr>
          <a:xfrm>
            <a:off x="4127639" y="2412405"/>
            <a:ext cx="1590548" cy="474310"/>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38" name="Straight Connector 37">
            <a:extLst>
              <a:ext uri="{FF2B5EF4-FFF2-40B4-BE49-F238E27FC236}">
                <a16:creationId xmlns:a16="http://schemas.microsoft.com/office/drawing/2014/main" id="{277F4023-4F55-4CB7-080F-D6E8F43F9BC3}"/>
              </a:ext>
            </a:extLst>
          </p:cNvPr>
          <p:cNvCxnSpPr>
            <a:cxnSpLocks/>
          </p:cNvCxnSpPr>
          <p:nvPr/>
        </p:nvCxnSpPr>
        <p:spPr>
          <a:xfrm>
            <a:off x="4922913" y="2886714"/>
            <a:ext cx="0" cy="179212"/>
          </a:xfrm>
          <a:prstGeom prst="line">
            <a:avLst/>
          </a:prstGeom>
          <a:ln w="38100">
            <a:solidFill>
              <a:srgbClr val="F68125"/>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EF2B59F6-5426-9C93-73C9-9F031EC29B3D}"/>
              </a:ext>
            </a:extLst>
          </p:cNvPr>
          <p:cNvSpPr txBox="1"/>
          <p:nvPr/>
        </p:nvSpPr>
        <p:spPr>
          <a:xfrm>
            <a:off x="4180476" y="2473844"/>
            <a:ext cx="660928" cy="340377"/>
          </a:xfrm>
          <a:prstGeom prst="roundRect">
            <a:avLst>
              <a:gd name="adj" fmla="val 13493"/>
            </a:avLst>
          </a:prstGeom>
          <a:noFill/>
          <a:ln>
            <a:solidFill>
              <a:schemeClr val="tx1"/>
            </a:solidFill>
          </a:ln>
        </p:spPr>
        <p:txBody>
          <a:bodyPr wrap="square" lIns="0" tIns="0" rIns="0" bIns="0" rtlCol="0" anchor="ctr">
            <a:noAutofit/>
          </a:bodyPr>
          <a:lstStyle/>
          <a:p>
            <a:pPr algn="ctr"/>
            <a:r>
              <a:rPr lang="en-US" sz="1050" dirty="0">
                <a:latin typeface="Aptos" panose="02110004020202020204"/>
              </a:rPr>
              <a:t>Indian Store</a:t>
            </a:r>
          </a:p>
        </p:txBody>
      </p:sp>
      <p:pic>
        <p:nvPicPr>
          <p:cNvPr id="9230" name="Picture 14" descr="Lucca Ristorante">
            <a:extLst>
              <a:ext uri="{FF2B5EF4-FFF2-40B4-BE49-F238E27FC236}">
                <a16:creationId xmlns:a16="http://schemas.microsoft.com/office/drawing/2014/main" id="{2A998B4A-0883-1472-8CDB-C0FAE3FD3A2A}"/>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874265" y="2496840"/>
            <a:ext cx="791154" cy="294383"/>
          </a:xfrm>
          <a:prstGeom prst="roundRect">
            <a:avLst>
              <a:gd name="adj" fmla="val 12292"/>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2386944E-2562-517F-51FE-8B0429C5E05D}"/>
              </a:ext>
            </a:extLst>
          </p:cNvPr>
          <p:cNvGrpSpPr/>
          <p:nvPr/>
        </p:nvGrpSpPr>
        <p:grpSpPr>
          <a:xfrm>
            <a:off x="5093789" y="5074061"/>
            <a:ext cx="2483036" cy="843404"/>
            <a:chOff x="5288614" y="4361210"/>
            <a:chExt cx="4606227" cy="1564580"/>
          </a:xfrm>
        </p:grpSpPr>
        <p:sp>
          <p:nvSpPr>
            <p:cNvPr id="42" name="Rounded Rectangle 41">
              <a:extLst>
                <a:ext uri="{FF2B5EF4-FFF2-40B4-BE49-F238E27FC236}">
                  <a16:creationId xmlns:a16="http://schemas.microsoft.com/office/drawing/2014/main" id="{7D0FBE22-DD03-7D57-2CC8-D506CF8E5C5A}"/>
                </a:ext>
              </a:extLst>
            </p:cNvPr>
            <p:cNvSpPr/>
            <p:nvPr/>
          </p:nvSpPr>
          <p:spPr>
            <a:xfrm>
              <a:off x="5288614" y="4361210"/>
              <a:ext cx="4606227" cy="1564580"/>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a:extLst>
                <a:ext uri="{FF2B5EF4-FFF2-40B4-BE49-F238E27FC236}">
                  <a16:creationId xmlns:a16="http://schemas.microsoft.com/office/drawing/2014/main" id="{B2E55FA2-512A-D39C-AA04-27132A82B10D}"/>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5663702" y="4525811"/>
              <a:ext cx="1056612" cy="1056611"/>
            </a:xfrm>
            <a:prstGeom prst="rect">
              <a:avLst/>
            </a:prstGeom>
            <a:noFill/>
            <a:extLst>
              <a:ext uri="{909E8E84-426E-40DD-AFC4-6F175D3DCCD1}">
                <a14:hiddenFill xmlns:a14="http://schemas.microsoft.com/office/drawing/2010/main">
                  <a:solidFill>
                    <a:srgbClr val="FFFFFF"/>
                  </a:solidFill>
                </a14:hiddenFill>
              </a:ext>
            </a:extLst>
          </p:spPr>
        </p:pic>
      </p:grpSp>
      <p:pic>
        <p:nvPicPr>
          <p:cNvPr id="9232" name="Picture 16" descr="Maps - Apple">
            <a:extLst>
              <a:ext uri="{FF2B5EF4-FFF2-40B4-BE49-F238E27FC236}">
                <a16:creationId xmlns:a16="http://schemas.microsoft.com/office/drawing/2014/main" id="{F7B2EF48-43EB-6A4A-ED68-6CDB398045FD}"/>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028570" y="5187783"/>
            <a:ext cx="589270" cy="589270"/>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a:extLst>
              <a:ext uri="{FF2B5EF4-FFF2-40B4-BE49-F238E27FC236}">
                <a16:creationId xmlns:a16="http://schemas.microsoft.com/office/drawing/2014/main" id="{1C9B4919-F306-6F42-9EFD-C45733C78335}"/>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6780848" y="5187783"/>
            <a:ext cx="670143" cy="6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7302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3390AF31-2A3F-EF3A-3CF0-E1291A8E87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1F5B1-E1BC-46FF-5272-B0CDBABD06F7}"/>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Challenges—Map Discovery</a:t>
            </a:r>
          </a:p>
        </p:txBody>
      </p:sp>
      <p:pic>
        <p:nvPicPr>
          <p:cNvPr id="10" name="Picture 9" descr="A city street with buildings and a black background&#10;&#10;AI-generated content may be incorrect.">
            <a:extLst>
              <a:ext uri="{FF2B5EF4-FFF2-40B4-BE49-F238E27FC236}">
                <a16:creationId xmlns:a16="http://schemas.microsoft.com/office/drawing/2014/main" id="{B1338D0A-E984-799F-AC69-AE12F642BB1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Lst>
          </a:blip>
          <a:stretch>
            <a:fillRect/>
          </a:stretch>
        </p:blipFill>
        <p:spPr>
          <a:xfrm>
            <a:off x="1232016" y="1027906"/>
            <a:ext cx="9727968" cy="5471982"/>
          </a:xfrm>
          <a:prstGeom prst="rect">
            <a:avLst/>
          </a:prstGeom>
        </p:spPr>
      </p:pic>
      <p:sp>
        <p:nvSpPr>
          <p:cNvPr id="3" name="MaskBox">
            <a:extLst>
              <a:ext uri="{FF2B5EF4-FFF2-40B4-BE49-F238E27FC236}">
                <a16:creationId xmlns:a16="http://schemas.microsoft.com/office/drawing/2014/main" id="{1EE80EEB-778C-0E94-8D70-10CF891116CF}"/>
              </a:ext>
            </a:extLst>
          </p:cNvPr>
          <p:cNvSpPr/>
          <p:nvPr/>
        </p:nvSpPr>
        <p:spPr>
          <a:xfrm>
            <a:off x="1069008" y="1410420"/>
            <a:ext cx="10079637" cy="5196808"/>
          </a:xfrm>
          <a:prstGeom prst="rect">
            <a:avLst/>
          </a:prstGeom>
          <a:solidFill>
            <a:srgbClr val="FBF1EC">
              <a:alpha val="4875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7" name="Group 16">
            <a:extLst>
              <a:ext uri="{FF2B5EF4-FFF2-40B4-BE49-F238E27FC236}">
                <a16:creationId xmlns:a16="http://schemas.microsoft.com/office/drawing/2014/main" id="{0AD5F894-4B88-FE63-A9C4-740C0915463A}"/>
              </a:ext>
            </a:extLst>
          </p:cNvPr>
          <p:cNvGrpSpPr/>
          <p:nvPr/>
        </p:nvGrpSpPr>
        <p:grpSpPr>
          <a:xfrm>
            <a:off x="6848648" y="2886714"/>
            <a:ext cx="931673" cy="537000"/>
            <a:chOff x="6806364" y="2655707"/>
            <a:chExt cx="931673" cy="537000"/>
          </a:xfrm>
        </p:grpSpPr>
        <p:grpSp>
          <p:nvGrpSpPr>
            <p:cNvPr id="7" name="Group 6">
              <a:extLst>
                <a:ext uri="{FF2B5EF4-FFF2-40B4-BE49-F238E27FC236}">
                  <a16:creationId xmlns:a16="http://schemas.microsoft.com/office/drawing/2014/main" id="{4FB5B7DE-381D-F388-C662-02C681AFFA5E}"/>
                </a:ext>
              </a:extLst>
            </p:cNvPr>
            <p:cNvGrpSpPr/>
            <p:nvPr/>
          </p:nvGrpSpPr>
          <p:grpSpPr>
            <a:xfrm>
              <a:off x="6806364" y="2655707"/>
              <a:ext cx="931673" cy="537000"/>
              <a:chOff x="2696196" y="5681544"/>
              <a:chExt cx="1244385" cy="717242"/>
            </a:xfrm>
          </p:grpSpPr>
          <p:sp>
            <p:nvSpPr>
              <p:cNvPr id="8" name="Rounded Rectangle 7">
                <a:extLst>
                  <a:ext uri="{FF2B5EF4-FFF2-40B4-BE49-F238E27FC236}">
                    <a16:creationId xmlns:a16="http://schemas.microsoft.com/office/drawing/2014/main" id="{77D2FB8E-CAE0-1F0E-C190-2BBE5336BD89}"/>
                  </a:ext>
                </a:extLst>
              </p:cNvPr>
              <p:cNvSpPr/>
              <p:nvPr/>
            </p:nvSpPr>
            <p:spPr>
              <a:xfrm>
                <a:off x="2696196" y="5681544"/>
                <a:ext cx="1244385" cy="717242"/>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9" name="Picture 2" descr="Wordmarks, Lettermark, Unitmarks - The CMU Brand - Carnegie ...">
                <a:extLst>
                  <a:ext uri="{FF2B5EF4-FFF2-40B4-BE49-F238E27FC236}">
                    <a16:creationId xmlns:a16="http://schemas.microsoft.com/office/drawing/2014/main" id="{4C495DB8-6540-3076-22B0-2A5A6481B022}"/>
                  </a:ext>
                </a:extLst>
              </p:cNvPr>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1" y="5684257"/>
                <a:ext cx="1110071" cy="47330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E6612B69-26F1-793C-DB62-9D44F3698D77}"/>
                </a:ext>
              </a:extLst>
            </p:cNvPr>
            <p:cNvSpPr txBox="1"/>
            <p:nvPr/>
          </p:nvSpPr>
          <p:spPr>
            <a:xfrm>
              <a:off x="6866210" y="3000788"/>
              <a:ext cx="83111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HR dept.</a:t>
              </a:r>
            </a:p>
          </p:txBody>
        </p:sp>
      </p:grpSp>
      <p:pic>
        <p:nvPicPr>
          <p:cNvPr id="9218" name="Picture 2">
            <a:extLst>
              <a:ext uri="{FF2B5EF4-FFF2-40B4-BE49-F238E27FC236}">
                <a16:creationId xmlns:a16="http://schemas.microsoft.com/office/drawing/2014/main" id="{5928F817-508B-670A-5B31-6F9E3B51FEFF}"/>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7672754" y="3300046"/>
            <a:ext cx="789952" cy="789952"/>
          </a:xfrm>
          <a:prstGeom prst="roundRect">
            <a:avLst>
              <a:gd name="adj" fmla="val 8594"/>
            </a:avLst>
          </a:prstGeom>
          <a:solidFill>
            <a:srgbClr val="FFFFFF">
              <a:shade val="85000"/>
            </a:srgbClr>
          </a:solidFill>
          <a:ln>
            <a:noFill/>
          </a:ln>
          <a:effectLst/>
        </p:spPr>
      </p:pic>
      <p:cxnSp>
        <p:nvCxnSpPr>
          <p:cNvPr id="5" name="Straight Connector 4">
            <a:extLst>
              <a:ext uri="{FF2B5EF4-FFF2-40B4-BE49-F238E27FC236}">
                <a16:creationId xmlns:a16="http://schemas.microsoft.com/office/drawing/2014/main" id="{D18D8E5C-8B04-AA52-21CF-23D77F3709DD}"/>
              </a:ext>
            </a:extLst>
          </p:cNvPr>
          <p:cNvCxnSpPr/>
          <p:nvPr/>
        </p:nvCxnSpPr>
        <p:spPr>
          <a:xfrm>
            <a:off x="8077200" y="4103077"/>
            <a:ext cx="0" cy="668215"/>
          </a:xfrm>
          <a:prstGeom prst="line">
            <a:avLst/>
          </a:prstGeom>
          <a:ln w="571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7D5420B7-156D-8EF0-1086-62ABDB8D9459}"/>
              </a:ext>
            </a:extLst>
          </p:cNvPr>
          <p:cNvCxnSpPr/>
          <p:nvPr/>
        </p:nvCxnSpPr>
        <p:spPr>
          <a:xfrm>
            <a:off x="3890109" y="5447580"/>
            <a:ext cx="0" cy="668215"/>
          </a:xfrm>
          <a:prstGeom prst="line">
            <a:avLst/>
          </a:prstGeom>
          <a:ln w="57150">
            <a:solidFill>
              <a:srgbClr val="F68125"/>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EC7A3E-B30E-D4AC-69FE-9B21A0283256}"/>
              </a:ext>
            </a:extLst>
          </p:cNvPr>
          <p:cNvCxnSpPr>
            <a:cxnSpLocks/>
          </p:cNvCxnSpPr>
          <p:nvPr/>
        </p:nvCxnSpPr>
        <p:spPr>
          <a:xfrm>
            <a:off x="7278937" y="3434862"/>
            <a:ext cx="0" cy="260160"/>
          </a:xfrm>
          <a:prstGeom prst="line">
            <a:avLst/>
          </a:prstGeom>
          <a:ln w="38100">
            <a:solidFill>
              <a:srgbClr val="C6113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C21ACA4B-8C7A-727C-B9F1-AF53E8C0C57C}"/>
              </a:ext>
            </a:extLst>
          </p:cNvPr>
          <p:cNvGrpSpPr/>
          <p:nvPr/>
        </p:nvGrpSpPr>
        <p:grpSpPr>
          <a:xfrm>
            <a:off x="3165041" y="4947482"/>
            <a:ext cx="1450136" cy="500098"/>
            <a:chOff x="1928772" y="3247292"/>
            <a:chExt cx="4577536" cy="1578622"/>
          </a:xfrm>
        </p:grpSpPr>
        <p:sp>
          <p:nvSpPr>
            <p:cNvPr id="14" name="Rounded Rectangle 13">
              <a:extLst>
                <a:ext uri="{FF2B5EF4-FFF2-40B4-BE49-F238E27FC236}">
                  <a16:creationId xmlns:a16="http://schemas.microsoft.com/office/drawing/2014/main" id="{CB2DABE7-42CC-66C0-3685-C1EE5357D6E9}"/>
                </a:ext>
              </a:extLst>
            </p:cNvPr>
            <p:cNvSpPr/>
            <p:nvPr/>
          </p:nvSpPr>
          <p:spPr>
            <a:xfrm>
              <a:off x="1928772" y="3247292"/>
              <a:ext cx="4577536" cy="1578622"/>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222" name="Picture 6">
              <a:extLst>
                <a:ext uri="{FF2B5EF4-FFF2-40B4-BE49-F238E27FC236}">
                  <a16:creationId xmlns:a16="http://schemas.microsoft.com/office/drawing/2014/main" id="{211C5424-E25B-9EFA-D795-0597E1EF70C9}"/>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2006175" y="3380752"/>
              <a:ext cx="4407640" cy="13360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36832F5-783F-802F-A382-0A5333FFC4A5}"/>
              </a:ext>
            </a:extLst>
          </p:cNvPr>
          <p:cNvGrpSpPr/>
          <p:nvPr/>
        </p:nvGrpSpPr>
        <p:grpSpPr>
          <a:xfrm>
            <a:off x="3822092" y="3632110"/>
            <a:ext cx="2038624" cy="647157"/>
            <a:chOff x="3189562" y="3442840"/>
            <a:chExt cx="2038624" cy="647157"/>
          </a:xfrm>
        </p:grpSpPr>
        <p:sp>
          <p:nvSpPr>
            <p:cNvPr id="19" name="Rounded Rectangle 18">
              <a:extLst>
                <a:ext uri="{FF2B5EF4-FFF2-40B4-BE49-F238E27FC236}">
                  <a16:creationId xmlns:a16="http://schemas.microsoft.com/office/drawing/2014/main" id="{9F6B42C3-7BB3-2B04-0E26-2C6ABEAAAD3D}"/>
                </a:ext>
              </a:extLst>
            </p:cNvPr>
            <p:cNvSpPr/>
            <p:nvPr/>
          </p:nvSpPr>
          <p:spPr>
            <a:xfrm>
              <a:off x="3189562" y="3442840"/>
              <a:ext cx="2038624" cy="647157"/>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8" name="Group 17">
              <a:extLst>
                <a:ext uri="{FF2B5EF4-FFF2-40B4-BE49-F238E27FC236}">
                  <a16:creationId xmlns:a16="http://schemas.microsoft.com/office/drawing/2014/main" id="{DB426666-DCAD-8F70-8560-B5386F004456}"/>
                </a:ext>
              </a:extLst>
            </p:cNvPr>
            <p:cNvGrpSpPr/>
            <p:nvPr/>
          </p:nvGrpSpPr>
          <p:grpSpPr>
            <a:xfrm>
              <a:off x="3286769" y="3512723"/>
              <a:ext cx="1896028" cy="500098"/>
              <a:chOff x="3286768" y="3512723"/>
              <a:chExt cx="2238217" cy="590354"/>
            </a:xfrm>
          </p:grpSpPr>
          <p:pic>
            <p:nvPicPr>
              <p:cNvPr id="9224" name="Picture 8" descr="Generated image">
                <a:extLst>
                  <a:ext uri="{FF2B5EF4-FFF2-40B4-BE49-F238E27FC236}">
                    <a16:creationId xmlns:a16="http://schemas.microsoft.com/office/drawing/2014/main" id="{DD36251D-5E2F-67F6-B58F-5B8AA6FC7ADF}"/>
                  </a:ext>
                </a:extLst>
              </p:cNvPr>
              <p:cNvPicPr>
                <a:picLocks noChangeAspect="1" noChangeArrowheads="1"/>
              </p:cNvPicPr>
              <p:nvPr/>
            </p:nvPicPr>
            <p:blipFill>
              <a:blip r:embed="rId8" cstate="hqprint">
                <a:alphaModFix amt="85000"/>
                <a:extLst>
                  <a:ext uri="{28A0092B-C50C-407E-A947-70E740481C1C}">
                    <a14:useLocalDpi xmlns:a14="http://schemas.microsoft.com/office/drawing/2010/main"/>
                  </a:ext>
                </a:extLst>
              </a:blip>
              <a:srcRect/>
              <a:stretch>
                <a:fillRect/>
              </a:stretch>
            </p:blipFill>
            <p:spPr bwMode="auto">
              <a:xfrm>
                <a:off x="4290699" y="3512723"/>
                <a:ext cx="590354" cy="590354"/>
              </a:xfrm>
              <a:prstGeom prst="roundRect">
                <a:avLst>
                  <a:gd name="adj" fmla="val 10000"/>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6" name="Picture 10" descr="Crepes Parisiennes logo">
                <a:extLst>
                  <a:ext uri="{FF2B5EF4-FFF2-40B4-BE49-F238E27FC236}">
                    <a16:creationId xmlns:a16="http://schemas.microsoft.com/office/drawing/2014/main" id="{14AC685B-1AA0-8E8F-E25D-1D48B6463570}"/>
                  </a:ext>
                </a:extLst>
              </p:cNvPr>
              <p:cNvPicPr>
                <a:picLocks noChangeAspect="1" noChangeArrowheads="1"/>
              </p:cNvPicPr>
              <p:nvPr/>
            </p:nvPicPr>
            <p:blipFill rotWithShape="1">
              <a:blip r:embed="rId9" cstate="hqprint">
                <a:alphaModFix amt="85000"/>
                <a:extLst>
                  <a:ext uri="{28A0092B-C50C-407E-A947-70E740481C1C}">
                    <a14:useLocalDpi xmlns:a14="http://schemas.microsoft.com/office/drawing/2010/main"/>
                  </a:ext>
                </a:extLst>
              </a:blip>
              <a:srcRect/>
              <a:stretch/>
            </p:blipFill>
            <p:spPr bwMode="auto">
              <a:xfrm>
                <a:off x="3286768" y="3571881"/>
                <a:ext cx="922427" cy="521505"/>
              </a:xfrm>
              <a:prstGeom prst="roundRect">
                <a:avLst>
                  <a:gd name="adj" fmla="val 10610"/>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8" name="Picture 12" descr="Generated image">
                <a:extLst>
                  <a:ext uri="{FF2B5EF4-FFF2-40B4-BE49-F238E27FC236}">
                    <a16:creationId xmlns:a16="http://schemas.microsoft.com/office/drawing/2014/main" id="{0BB0BA62-5782-F6C2-F2DC-C8AF6D5FF2E9}"/>
                  </a:ext>
                </a:extLst>
              </p:cNvPr>
              <p:cNvPicPr>
                <a:picLocks noChangeAspect="1" noChangeArrowheads="1"/>
              </p:cNvPicPr>
              <p:nvPr/>
            </p:nvPicPr>
            <p:blipFill>
              <a:blip r:embed="rId10" cstate="hqprint">
                <a:alphaModFix amt="85000"/>
                <a:extLst>
                  <a:ext uri="{28A0092B-C50C-407E-A947-70E740481C1C}">
                    <a14:useLocalDpi xmlns:a14="http://schemas.microsoft.com/office/drawing/2010/main"/>
                  </a:ext>
                </a:extLst>
              </a:blip>
              <a:srcRect/>
              <a:stretch>
                <a:fillRect/>
              </a:stretch>
            </p:blipFill>
            <p:spPr bwMode="auto">
              <a:xfrm>
                <a:off x="4934641" y="3512723"/>
                <a:ext cx="590344" cy="590344"/>
              </a:xfrm>
              <a:prstGeom prst="roundRect">
                <a:avLst>
                  <a:gd name="adj" fmla="val 8917"/>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cxnSp>
        <p:nvCxnSpPr>
          <p:cNvPr id="21" name="Straight Connector 20">
            <a:extLst>
              <a:ext uri="{FF2B5EF4-FFF2-40B4-BE49-F238E27FC236}">
                <a16:creationId xmlns:a16="http://schemas.microsoft.com/office/drawing/2014/main" id="{CB1DB724-2FDE-D7A6-BEB5-C0EA63EEF9BC}"/>
              </a:ext>
            </a:extLst>
          </p:cNvPr>
          <p:cNvCxnSpPr>
            <a:cxnSpLocks/>
          </p:cNvCxnSpPr>
          <p:nvPr/>
        </p:nvCxnSpPr>
        <p:spPr>
          <a:xfrm>
            <a:off x="4841404" y="4279267"/>
            <a:ext cx="0" cy="260160"/>
          </a:xfrm>
          <a:prstGeom prst="line">
            <a:avLst/>
          </a:prstGeom>
          <a:ln w="38100">
            <a:solidFill>
              <a:schemeClr val="tx2">
                <a:lumMod val="75000"/>
                <a:lumOff val="25000"/>
              </a:schemeClr>
            </a:solidFill>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0032CD02-DCE6-C24D-83CD-E379C3027B46}"/>
              </a:ext>
            </a:extLst>
          </p:cNvPr>
          <p:cNvGrpSpPr/>
          <p:nvPr/>
        </p:nvGrpSpPr>
        <p:grpSpPr>
          <a:xfrm>
            <a:off x="6312322" y="1595336"/>
            <a:ext cx="1845939" cy="706902"/>
            <a:chOff x="6806362" y="2265079"/>
            <a:chExt cx="2422324" cy="927630"/>
          </a:xfrm>
        </p:grpSpPr>
        <p:grpSp>
          <p:nvGrpSpPr>
            <p:cNvPr id="23" name="Group 22">
              <a:extLst>
                <a:ext uri="{FF2B5EF4-FFF2-40B4-BE49-F238E27FC236}">
                  <a16:creationId xmlns:a16="http://schemas.microsoft.com/office/drawing/2014/main" id="{B8BA4F90-E29B-9DFF-6F40-52AA762A20B8}"/>
                </a:ext>
              </a:extLst>
            </p:cNvPr>
            <p:cNvGrpSpPr/>
            <p:nvPr/>
          </p:nvGrpSpPr>
          <p:grpSpPr>
            <a:xfrm>
              <a:off x="6806362" y="2265079"/>
              <a:ext cx="2422324" cy="927630"/>
              <a:chOff x="2696194" y="5159801"/>
              <a:chExt cx="3235367" cy="1238985"/>
            </a:xfrm>
          </p:grpSpPr>
          <p:sp>
            <p:nvSpPr>
              <p:cNvPr id="25" name="Rounded Rectangle 24">
                <a:extLst>
                  <a:ext uri="{FF2B5EF4-FFF2-40B4-BE49-F238E27FC236}">
                    <a16:creationId xmlns:a16="http://schemas.microsoft.com/office/drawing/2014/main" id="{8A825366-63B8-B5EE-B3ED-DE13E354062D}"/>
                  </a:ext>
                </a:extLst>
              </p:cNvPr>
              <p:cNvSpPr/>
              <p:nvPr/>
            </p:nvSpPr>
            <p:spPr>
              <a:xfrm>
                <a:off x="2696194" y="5159801"/>
                <a:ext cx="3235367" cy="1238985"/>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6" name="Picture 2" descr="Wordmarks, Lettermark, Unitmarks - The CMU Brand - Carnegie ...">
                <a:extLst>
                  <a:ext uri="{FF2B5EF4-FFF2-40B4-BE49-F238E27FC236}">
                    <a16:creationId xmlns:a16="http://schemas.microsoft.com/office/drawing/2014/main" id="{981A8B8F-6663-E36D-BCBF-0AC93488F74A}"/>
                  </a:ext>
                </a:extLst>
              </p:cNvPr>
              <p:cNvPicPr>
                <a:picLocks noChangeAspect="1" noChangeArrowheads="1"/>
              </p:cNvPicPr>
              <p:nvPr/>
            </p:nvPicPr>
            <p:blipFill rotWithShape="1">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696194" y="5569348"/>
                <a:ext cx="1110071" cy="473302"/>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E6B4B318-BE38-5B77-1A23-892B431FED7F}"/>
                </a:ext>
              </a:extLst>
            </p:cNvPr>
            <p:cNvSpPr txBox="1"/>
            <p:nvPr/>
          </p:nvSpPr>
          <p:spPr>
            <a:xfrm>
              <a:off x="7676114" y="2329345"/>
              <a:ext cx="1482511" cy="239320"/>
            </a:xfrm>
            <a:prstGeom prst="roundRect">
              <a:avLst>
                <a:gd name="adj" fmla="val 13493"/>
              </a:avLst>
            </a:prstGeom>
            <a:noFill/>
            <a:ln>
              <a:solidFill>
                <a:schemeClr val="tx1"/>
              </a:solidFill>
            </a:ln>
          </p:spPr>
          <p:txBody>
            <a:bodyPr wrap="square" lIns="4572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ptos" panose="02110004020202020204"/>
                  <a:ea typeface="+mn-ea"/>
                  <a:cs typeface="+mn-cs"/>
                </a:rPr>
                <a:t>University police</a:t>
              </a:r>
            </a:p>
          </p:txBody>
        </p:sp>
      </p:grpSp>
      <p:cxnSp>
        <p:nvCxnSpPr>
          <p:cNvPr id="27" name="Straight Connector 26">
            <a:extLst>
              <a:ext uri="{FF2B5EF4-FFF2-40B4-BE49-F238E27FC236}">
                <a16:creationId xmlns:a16="http://schemas.microsoft.com/office/drawing/2014/main" id="{A6ADD2F4-8126-06C2-4979-5A89F9465A84}"/>
              </a:ext>
            </a:extLst>
          </p:cNvPr>
          <p:cNvCxnSpPr>
            <a:cxnSpLocks/>
          </p:cNvCxnSpPr>
          <p:nvPr/>
        </p:nvCxnSpPr>
        <p:spPr>
          <a:xfrm>
            <a:off x="7230434" y="2302238"/>
            <a:ext cx="4857" cy="270140"/>
          </a:xfrm>
          <a:prstGeom prst="line">
            <a:avLst/>
          </a:prstGeom>
          <a:ln w="19050">
            <a:solidFill>
              <a:srgbClr val="C61130"/>
            </a:solidFill>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16BBBCF9-F975-86DF-4104-A88296179DC8}"/>
              </a:ext>
            </a:extLst>
          </p:cNvPr>
          <p:cNvSpPr txBox="1"/>
          <p:nvPr/>
        </p:nvSpPr>
        <p:spPr>
          <a:xfrm>
            <a:off x="6975119" y="1853395"/>
            <a:ext cx="1129752" cy="182374"/>
          </a:xfrm>
          <a:prstGeom prst="roundRect">
            <a:avLst>
              <a:gd name="adj" fmla="val 13493"/>
            </a:avLst>
          </a:prstGeom>
          <a:noFill/>
          <a:ln>
            <a:solidFill>
              <a:schemeClr val="tx1"/>
            </a:solidFill>
          </a:ln>
        </p:spPr>
        <p:txBody>
          <a:bodyPr wrap="square" lIns="4572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ptos" panose="02110004020202020204"/>
                <a:ea typeface="+mn-ea"/>
                <a:cs typeface="+mn-cs"/>
              </a:rPr>
              <a:t>Supercomputing</a:t>
            </a:r>
          </a:p>
        </p:txBody>
      </p:sp>
      <p:sp>
        <p:nvSpPr>
          <p:cNvPr id="31" name="TextBox 30">
            <a:extLst>
              <a:ext uri="{FF2B5EF4-FFF2-40B4-BE49-F238E27FC236}">
                <a16:creationId xmlns:a16="http://schemas.microsoft.com/office/drawing/2014/main" id="{0253D1CE-29E3-2E89-795E-672D068FFA7F}"/>
              </a:ext>
            </a:extLst>
          </p:cNvPr>
          <p:cNvSpPr txBox="1"/>
          <p:nvPr/>
        </p:nvSpPr>
        <p:spPr>
          <a:xfrm>
            <a:off x="6975119" y="2062925"/>
            <a:ext cx="1129752" cy="182374"/>
          </a:xfrm>
          <a:prstGeom prst="roundRect">
            <a:avLst>
              <a:gd name="adj" fmla="val 13493"/>
            </a:avLst>
          </a:prstGeom>
          <a:noFill/>
          <a:ln>
            <a:solidFill>
              <a:schemeClr val="tx1"/>
            </a:solidFill>
          </a:ln>
        </p:spPr>
        <p:txBody>
          <a:bodyPr wrap="square" lIns="4572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ptos" panose="02110004020202020204"/>
                <a:ea typeface="+mn-ea"/>
                <a:cs typeface="+mn-cs"/>
              </a:rPr>
              <a:t>Software dept.</a:t>
            </a:r>
          </a:p>
        </p:txBody>
      </p:sp>
      <p:sp>
        <p:nvSpPr>
          <p:cNvPr id="33" name="Rounded Rectangle 32">
            <a:extLst>
              <a:ext uri="{FF2B5EF4-FFF2-40B4-BE49-F238E27FC236}">
                <a16:creationId xmlns:a16="http://schemas.microsoft.com/office/drawing/2014/main" id="{C127B038-FC81-1BAC-E2C1-4D8C5A5E61D0}"/>
              </a:ext>
            </a:extLst>
          </p:cNvPr>
          <p:cNvSpPr/>
          <p:nvPr/>
        </p:nvSpPr>
        <p:spPr>
          <a:xfrm>
            <a:off x="4127639" y="2412405"/>
            <a:ext cx="1590548" cy="474310"/>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38" name="Straight Connector 37">
            <a:extLst>
              <a:ext uri="{FF2B5EF4-FFF2-40B4-BE49-F238E27FC236}">
                <a16:creationId xmlns:a16="http://schemas.microsoft.com/office/drawing/2014/main" id="{22747932-4430-7A88-CEAF-99044558D350}"/>
              </a:ext>
            </a:extLst>
          </p:cNvPr>
          <p:cNvCxnSpPr>
            <a:cxnSpLocks/>
          </p:cNvCxnSpPr>
          <p:nvPr/>
        </p:nvCxnSpPr>
        <p:spPr>
          <a:xfrm>
            <a:off x="4922913" y="2886714"/>
            <a:ext cx="0" cy="179212"/>
          </a:xfrm>
          <a:prstGeom prst="line">
            <a:avLst/>
          </a:prstGeom>
          <a:ln w="38100">
            <a:solidFill>
              <a:srgbClr val="F68125"/>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3FFAB10F-2A43-BC79-4D8B-87CE33AA06EC}"/>
              </a:ext>
            </a:extLst>
          </p:cNvPr>
          <p:cNvSpPr txBox="1"/>
          <p:nvPr/>
        </p:nvSpPr>
        <p:spPr>
          <a:xfrm>
            <a:off x="4180476" y="2473844"/>
            <a:ext cx="660928" cy="340377"/>
          </a:xfrm>
          <a:prstGeom prst="roundRect">
            <a:avLst>
              <a:gd name="adj" fmla="val 13493"/>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ptos" panose="02110004020202020204"/>
                <a:ea typeface="+mn-ea"/>
                <a:cs typeface="+mn-cs"/>
              </a:rPr>
              <a:t>Indian Store</a:t>
            </a:r>
          </a:p>
        </p:txBody>
      </p:sp>
      <p:pic>
        <p:nvPicPr>
          <p:cNvPr id="9230" name="Picture 14" descr="Lucca Ristorante">
            <a:extLst>
              <a:ext uri="{FF2B5EF4-FFF2-40B4-BE49-F238E27FC236}">
                <a16:creationId xmlns:a16="http://schemas.microsoft.com/office/drawing/2014/main" id="{4A9F0BB2-A91E-D47F-967B-9AC12C23F3DA}"/>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874265" y="2496840"/>
            <a:ext cx="791154" cy="294383"/>
          </a:xfrm>
          <a:prstGeom prst="roundRect">
            <a:avLst>
              <a:gd name="adj" fmla="val 12292"/>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2C6D4249-D584-0EF5-903B-4F0EAACA336C}"/>
              </a:ext>
            </a:extLst>
          </p:cNvPr>
          <p:cNvGrpSpPr/>
          <p:nvPr/>
        </p:nvGrpSpPr>
        <p:grpSpPr>
          <a:xfrm>
            <a:off x="5093789" y="5074061"/>
            <a:ext cx="2483036" cy="843404"/>
            <a:chOff x="5288614" y="4361210"/>
            <a:chExt cx="4606227" cy="1564580"/>
          </a:xfrm>
        </p:grpSpPr>
        <p:sp>
          <p:nvSpPr>
            <p:cNvPr id="42" name="Rounded Rectangle 41">
              <a:extLst>
                <a:ext uri="{FF2B5EF4-FFF2-40B4-BE49-F238E27FC236}">
                  <a16:creationId xmlns:a16="http://schemas.microsoft.com/office/drawing/2014/main" id="{18911A23-8D12-F39F-0EFC-B33E277A84F3}"/>
                </a:ext>
              </a:extLst>
            </p:cNvPr>
            <p:cNvSpPr/>
            <p:nvPr/>
          </p:nvSpPr>
          <p:spPr>
            <a:xfrm>
              <a:off x="5288614" y="4361210"/>
              <a:ext cx="4606227" cy="1564580"/>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3" name="Picture 2">
              <a:extLst>
                <a:ext uri="{FF2B5EF4-FFF2-40B4-BE49-F238E27FC236}">
                  <a16:creationId xmlns:a16="http://schemas.microsoft.com/office/drawing/2014/main" id="{C94DD083-77BC-104F-4D78-CCBBF55434F2}"/>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5663702" y="4525811"/>
              <a:ext cx="1056612" cy="1056611"/>
            </a:xfrm>
            <a:prstGeom prst="rect">
              <a:avLst/>
            </a:prstGeom>
            <a:noFill/>
            <a:extLst>
              <a:ext uri="{909E8E84-426E-40DD-AFC4-6F175D3DCCD1}">
                <a14:hiddenFill xmlns:a14="http://schemas.microsoft.com/office/drawing/2010/main">
                  <a:solidFill>
                    <a:srgbClr val="FFFFFF"/>
                  </a:solidFill>
                </a14:hiddenFill>
              </a:ext>
            </a:extLst>
          </p:spPr>
        </p:pic>
      </p:grpSp>
      <p:pic>
        <p:nvPicPr>
          <p:cNvPr id="9232" name="Picture 16" descr="Maps - Apple">
            <a:extLst>
              <a:ext uri="{FF2B5EF4-FFF2-40B4-BE49-F238E27FC236}">
                <a16:creationId xmlns:a16="http://schemas.microsoft.com/office/drawing/2014/main" id="{7C45B1D2-374B-3930-BAD5-F3A6EA966F9B}"/>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028570" y="5187783"/>
            <a:ext cx="589270" cy="589270"/>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a:extLst>
              <a:ext uri="{FF2B5EF4-FFF2-40B4-BE49-F238E27FC236}">
                <a16:creationId xmlns:a16="http://schemas.microsoft.com/office/drawing/2014/main" id="{4DBA07C4-E3F9-5C36-2638-7E67469AE6DF}"/>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6780848" y="5187783"/>
            <a:ext cx="670143" cy="670143"/>
          </a:xfrm>
          <a:prstGeom prst="rect">
            <a:avLst/>
          </a:prstGeom>
          <a:noFill/>
          <a:extLst>
            <a:ext uri="{909E8E84-426E-40DD-AFC4-6F175D3DCCD1}">
              <a14:hiddenFill xmlns:a14="http://schemas.microsoft.com/office/drawing/2010/main">
                <a:solidFill>
                  <a:srgbClr val="FFFFFF"/>
                </a:solidFill>
              </a14:hiddenFill>
            </a:ext>
          </a:extLst>
        </p:spPr>
      </p:pic>
      <p:sp>
        <p:nvSpPr>
          <p:cNvPr id="29" name="MaskBox">
            <a:extLst>
              <a:ext uri="{FF2B5EF4-FFF2-40B4-BE49-F238E27FC236}">
                <a16:creationId xmlns:a16="http://schemas.microsoft.com/office/drawing/2014/main" id="{753A1408-A84B-9F6E-BC9C-43ED1E8ED316}"/>
              </a:ext>
            </a:extLst>
          </p:cNvPr>
          <p:cNvSpPr/>
          <p:nvPr/>
        </p:nvSpPr>
        <p:spPr>
          <a:xfrm>
            <a:off x="1232017" y="1410420"/>
            <a:ext cx="4174280" cy="5196808"/>
          </a:xfrm>
          <a:prstGeom prst="rect">
            <a:avLst/>
          </a:prstGeom>
          <a:gradFill>
            <a:gsLst>
              <a:gs pos="88000">
                <a:srgbClr val="FBF1EC">
                  <a:alpha val="50000"/>
                </a:srgbClr>
              </a:gs>
              <a:gs pos="46000">
                <a:srgbClr val="FBF1EC"/>
              </a:gs>
              <a:gs pos="100000">
                <a:schemeClr val="bg2">
                  <a:lumMod val="25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Rounded Rectangle 3">
            <a:extLst>
              <a:ext uri="{FF2B5EF4-FFF2-40B4-BE49-F238E27FC236}">
                <a16:creationId xmlns:a16="http://schemas.microsoft.com/office/drawing/2014/main" id="{E6392320-17C0-5F18-E596-4140DA24D995}"/>
              </a:ext>
            </a:extLst>
          </p:cNvPr>
          <p:cNvSpPr/>
          <p:nvPr/>
        </p:nvSpPr>
        <p:spPr>
          <a:xfrm>
            <a:off x="1309549" y="1580099"/>
            <a:ext cx="3700111" cy="582633"/>
          </a:xfrm>
          <a:prstGeom prst="roundRect">
            <a:avLst>
              <a:gd name="adj" fmla="val 5129"/>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002060"/>
                </a:solidFill>
              </a:rPr>
              <a:t>It is a large-scale problem</a:t>
            </a:r>
          </a:p>
        </p:txBody>
      </p:sp>
      <p:sp>
        <p:nvSpPr>
          <p:cNvPr id="11" name="Rounded Rectangle 10">
            <a:extLst>
              <a:ext uri="{FF2B5EF4-FFF2-40B4-BE49-F238E27FC236}">
                <a16:creationId xmlns:a16="http://schemas.microsoft.com/office/drawing/2014/main" id="{6F1A44EF-DE0A-526E-9278-515FF0113523}"/>
              </a:ext>
            </a:extLst>
          </p:cNvPr>
          <p:cNvSpPr/>
          <p:nvPr/>
        </p:nvSpPr>
        <p:spPr>
          <a:xfrm>
            <a:off x="1309548" y="2283201"/>
            <a:ext cx="3700111" cy="876865"/>
          </a:xfrm>
          <a:prstGeom prst="roundRect">
            <a:avLst>
              <a:gd name="adj" fmla="val 5129"/>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002060"/>
                </a:solidFill>
              </a:rPr>
              <a:t>Map boundaries are not clear-cut</a:t>
            </a:r>
          </a:p>
        </p:txBody>
      </p:sp>
      <p:sp>
        <p:nvSpPr>
          <p:cNvPr id="13" name="Rounded Rectangle 12">
            <a:extLst>
              <a:ext uri="{FF2B5EF4-FFF2-40B4-BE49-F238E27FC236}">
                <a16:creationId xmlns:a16="http://schemas.microsoft.com/office/drawing/2014/main" id="{372BAE56-FDE9-02F2-E2F4-5AD980689474}"/>
              </a:ext>
            </a:extLst>
          </p:cNvPr>
          <p:cNvSpPr/>
          <p:nvPr/>
        </p:nvSpPr>
        <p:spPr>
          <a:xfrm>
            <a:off x="1289651" y="3286265"/>
            <a:ext cx="3700111" cy="876865"/>
          </a:xfrm>
          <a:prstGeom prst="roundRect">
            <a:avLst>
              <a:gd name="adj" fmla="val 5129"/>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002060"/>
                </a:solidFill>
              </a:rPr>
              <a:t>Needs a universally trusted infrastructure</a:t>
            </a:r>
          </a:p>
        </p:txBody>
      </p:sp>
    </p:spTree>
    <p:extLst>
      <p:ext uri="{BB962C8B-B14F-4D97-AF65-F5344CB8AC3E}">
        <p14:creationId xmlns:p14="http://schemas.microsoft.com/office/powerpoint/2010/main" val="13152825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BCDE3491-ADD6-AC88-F2A5-F8D235A6DF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AD4723-625A-0CFD-333C-ECB8B7A52163}"/>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Reusing existing trusted infrastructure—DNS</a:t>
            </a:r>
          </a:p>
        </p:txBody>
      </p:sp>
      <p:sp>
        <p:nvSpPr>
          <p:cNvPr id="5" name="Content Placeholder 4">
            <a:extLst>
              <a:ext uri="{FF2B5EF4-FFF2-40B4-BE49-F238E27FC236}">
                <a16:creationId xmlns:a16="http://schemas.microsoft.com/office/drawing/2014/main" id="{E6B8810D-23F9-83A9-F23E-141EB7AE5404}"/>
              </a:ext>
            </a:extLst>
          </p:cNvPr>
          <p:cNvSpPr>
            <a:spLocks noGrp="1"/>
          </p:cNvSpPr>
          <p:nvPr>
            <p:ph idx="1"/>
          </p:nvPr>
        </p:nvSpPr>
        <p:spPr>
          <a:xfrm>
            <a:off x="838200" y="1472339"/>
            <a:ext cx="10515600" cy="1050728"/>
          </a:xfrm>
        </p:spPr>
        <p:txBody>
          <a:bodyPr>
            <a:normAutofit/>
          </a:bodyPr>
          <a:lstStyle/>
          <a:p>
            <a:pPr marL="0" indent="0">
              <a:buNone/>
            </a:pPr>
            <a:r>
              <a:rPr lang="en-US" dirty="0"/>
              <a:t>DNS has a widely deployed and trusted infrastructure with a multi-layered caching mechanism.</a:t>
            </a:r>
          </a:p>
        </p:txBody>
      </p:sp>
      <p:sp>
        <p:nvSpPr>
          <p:cNvPr id="6" name="TextBox 5">
            <a:extLst>
              <a:ext uri="{FF2B5EF4-FFF2-40B4-BE49-F238E27FC236}">
                <a16:creationId xmlns:a16="http://schemas.microsoft.com/office/drawing/2014/main" id="{A8C5D2E8-1ED1-7C78-7E58-37EC94EE324C}"/>
              </a:ext>
            </a:extLst>
          </p:cNvPr>
          <p:cNvSpPr txBox="1"/>
          <p:nvPr/>
        </p:nvSpPr>
        <p:spPr>
          <a:xfrm>
            <a:off x="838200" y="2797902"/>
            <a:ext cx="5257800" cy="396659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We can use DNS as: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Map boundaries are fuzzy.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Discovery queries do not need transaction support and ACID.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Update frequency is low.</a:t>
            </a:r>
          </a:p>
        </p:txBody>
      </p:sp>
      <p:cxnSp>
        <p:nvCxnSpPr>
          <p:cNvPr id="7" name="Straight Connector 6">
            <a:extLst>
              <a:ext uri="{FF2B5EF4-FFF2-40B4-BE49-F238E27FC236}">
                <a16:creationId xmlns:a16="http://schemas.microsoft.com/office/drawing/2014/main" id="{FA063A6E-2019-0044-247B-F6B08839B714}"/>
              </a:ext>
            </a:extLst>
          </p:cNvPr>
          <p:cNvCxnSpPr>
            <a:cxnSpLocks/>
          </p:cNvCxnSpPr>
          <p:nvPr/>
        </p:nvCxnSpPr>
        <p:spPr>
          <a:xfrm>
            <a:off x="6096000" y="2797902"/>
            <a:ext cx="0" cy="3823031"/>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4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5E761EA8-9F50-CBEA-BFA3-F2AD16EE1C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84BCB-711F-99B6-B0F6-77A0A52076C9}"/>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Reusing existing trusted infrastructure—DNS</a:t>
            </a:r>
          </a:p>
        </p:txBody>
      </p:sp>
      <p:sp>
        <p:nvSpPr>
          <p:cNvPr id="5" name="Content Placeholder 4">
            <a:extLst>
              <a:ext uri="{FF2B5EF4-FFF2-40B4-BE49-F238E27FC236}">
                <a16:creationId xmlns:a16="http://schemas.microsoft.com/office/drawing/2014/main" id="{1932B2D3-AA25-5A83-A3A5-02C3BCAC788B}"/>
              </a:ext>
            </a:extLst>
          </p:cNvPr>
          <p:cNvSpPr>
            <a:spLocks noGrp="1"/>
          </p:cNvSpPr>
          <p:nvPr>
            <p:ph idx="1"/>
          </p:nvPr>
        </p:nvSpPr>
        <p:spPr>
          <a:xfrm>
            <a:off x="838200" y="1472339"/>
            <a:ext cx="10515600" cy="1050728"/>
          </a:xfrm>
        </p:spPr>
        <p:txBody>
          <a:bodyPr>
            <a:normAutofit/>
          </a:bodyPr>
          <a:lstStyle/>
          <a:p>
            <a:pPr marL="0" indent="0">
              <a:buNone/>
            </a:pPr>
            <a:r>
              <a:rPr lang="en-US" dirty="0"/>
              <a:t>DNS has a widely deployed and trusted infrastructure with a multi-layered caching mechanism.</a:t>
            </a:r>
          </a:p>
        </p:txBody>
      </p:sp>
      <p:sp>
        <p:nvSpPr>
          <p:cNvPr id="6" name="TextBox 5">
            <a:extLst>
              <a:ext uri="{FF2B5EF4-FFF2-40B4-BE49-F238E27FC236}">
                <a16:creationId xmlns:a16="http://schemas.microsoft.com/office/drawing/2014/main" id="{B354A315-9A9C-4F1F-176B-6413D9B4B351}"/>
              </a:ext>
            </a:extLst>
          </p:cNvPr>
          <p:cNvSpPr txBox="1"/>
          <p:nvPr/>
        </p:nvSpPr>
        <p:spPr>
          <a:xfrm>
            <a:off x="838200" y="2797902"/>
            <a:ext cx="5257800" cy="396659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We can use DNS as: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Map boundaries are fuzzy.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R="0" lvl="0" fontAlgn="auto">
              <a:lnSpc>
                <a:spcPct val="90000"/>
              </a:lnSpc>
              <a:spcBef>
                <a:spcPts val="1000"/>
              </a:spcBef>
              <a:spcAft>
                <a:spcPts val="0"/>
              </a:spcAft>
              <a:buClrTx/>
              <a:buSzTx/>
              <a:tabLst/>
              <a:defRPr/>
            </a:pPr>
            <a:r>
              <a:rPr lang="en-US" sz="2800" dirty="0">
                <a:solidFill>
                  <a:srgbClr val="EBD2C4"/>
                </a:solidFill>
              </a:rPr>
              <a:t>Discovery queries do not need transaction support and ACID.</a:t>
            </a:r>
          </a:p>
          <a:p>
            <a:pPr marR="0" lvl="0" fontAlgn="auto">
              <a:lnSpc>
                <a:spcPct val="90000"/>
              </a:lnSpc>
              <a:spcBef>
                <a:spcPts val="1000"/>
              </a:spcBef>
              <a:spcAft>
                <a:spcPts val="0"/>
              </a:spcAft>
              <a:buClrTx/>
              <a:buSzTx/>
              <a:tabLst/>
              <a:defRPr/>
            </a:pPr>
            <a:endParaRPr lang="en-US" sz="2800" dirty="0">
              <a:solidFill>
                <a:srgbClr val="EBD2C4"/>
              </a:solidFill>
            </a:endParaRPr>
          </a:p>
          <a:p>
            <a:pPr marR="0" lvl="0" fontAlgn="auto">
              <a:lnSpc>
                <a:spcPct val="90000"/>
              </a:lnSpc>
              <a:spcBef>
                <a:spcPts val="1000"/>
              </a:spcBef>
              <a:spcAft>
                <a:spcPts val="0"/>
              </a:spcAft>
              <a:buClrTx/>
              <a:buSzTx/>
              <a:tabLst/>
              <a:defRPr/>
            </a:pPr>
            <a:r>
              <a:rPr lang="en-US" sz="2800" dirty="0">
                <a:solidFill>
                  <a:srgbClr val="EBD2C4"/>
                </a:solidFill>
              </a:rPr>
              <a:t>Update frequency is low.</a:t>
            </a:r>
          </a:p>
        </p:txBody>
      </p:sp>
      <p:cxnSp>
        <p:nvCxnSpPr>
          <p:cNvPr id="7" name="Straight Connector 6">
            <a:extLst>
              <a:ext uri="{FF2B5EF4-FFF2-40B4-BE49-F238E27FC236}">
                <a16:creationId xmlns:a16="http://schemas.microsoft.com/office/drawing/2014/main" id="{8149B6FA-7FB8-DF33-0435-4083F065BEA6}"/>
              </a:ext>
            </a:extLst>
          </p:cNvPr>
          <p:cNvCxnSpPr>
            <a:cxnSpLocks/>
          </p:cNvCxnSpPr>
          <p:nvPr/>
        </p:nvCxnSpPr>
        <p:spPr>
          <a:xfrm>
            <a:off x="6096000" y="2797902"/>
            <a:ext cx="0" cy="3823031"/>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C9A96F02-37AA-F5DD-E2C9-42DA104CA375}"/>
              </a:ext>
            </a:extLst>
          </p:cNvPr>
          <p:cNvSpPr/>
          <p:nvPr/>
        </p:nvSpPr>
        <p:spPr>
          <a:xfrm>
            <a:off x="838198" y="3818259"/>
            <a:ext cx="4902201" cy="4828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a:extLst>
              <a:ext uri="{FF2B5EF4-FFF2-40B4-BE49-F238E27FC236}">
                <a16:creationId xmlns:a16="http://schemas.microsoft.com/office/drawing/2014/main" id="{9A8E3398-7B8E-C1BA-CDD5-044A1A5D509C}"/>
              </a:ext>
            </a:extLst>
          </p:cNvPr>
          <p:cNvPicPr>
            <a:picLocks noChangeAspect="1"/>
          </p:cNvPicPr>
          <p:nvPr/>
        </p:nvPicPr>
        <p:blipFill>
          <a:blip r:embed="rId2"/>
          <a:stretch>
            <a:fillRect/>
          </a:stretch>
        </p:blipFill>
        <p:spPr>
          <a:xfrm>
            <a:off x="6855419" y="3235859"/>
            <a:ext cx="4286715" cy="2947116"/>
          </a:xfrm>
          <a:prstGeom prst="rect">
            <a:avLst/>
          </a:prstGeom>
        </p:spPr>
      </p:pic>
    </p:spTree>
    <p:extLst>
      <p:ext uri="{BB962C8B-B14F-4D97-AF65-F5344CB8AC3E}">
        <p14:creationId xmlns:p14="http://schemas.microsoft.com/office/powerpoint/2010/main" val="287541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D8F70886-197A-5A17-D89D-AEB2297857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7A07DD-FAD8-C35B-C23D-E78A48D770AD}"/>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Reusing existing trusted infrastructure—DNS</a:t>
            </a:r>
          </a:p>
        </p:txBody>
      </p:sp>
      <p:sp>
        <p:nvSpPr>
          <p:cNvPr id="5" name="Content Placeholder 4">
            <a:extLst>
              <a:ext uri="{FF2B5EF4-FFF2-40B4-BE49-F238E27FC236}">
                <a16:creationId xmlns:a16="http://schemas.microsoft.com/office/drawing/2014/main" id="{5089B173-C203-96FD-C3FC-14315C2FD5D8}"/>
              </a:ext>
            </a:extLst>
          </p:cNvPr>
          <p:cNvSpPr>
            <a:spLocks noGrp="1"/>
          </p:cNvSpPr>
          <p:nvPr>
            <p:ph idx="1"/>
          </p:nvPr>
        </p:nvSpPr>
        <p:spPr>
          <a:xfrm>
            <a:off x="838200" y="1472339"/>
            <a:ext cx="10515600" cy="1050728"/>
          </a:xfrm>
        </p:spPr>
        <p:txBody>
          <a:bodyPr>
            <a:normAutofit/>
          </a:bodyPr>
          <a:lstStyle/>
          <a:p>
            <a:pPr marL="0" indent="0">
              <a:buNone/>
            </a:pPr>
            <a:r>
              <a:rPr lang="en-US" dirty="0"/>
              <a:t>DNS has a widely deployed and trusted infrastructure with a multi-layered caching mechanism.</a:t>
            </a:r>
          </a:p>
        </p:txBody>
      </p:sp>
      <p:sp>
        <p:nvSpPr>
          <p:cNvPr id="6" name="TextBox 5">
            <a:extLst>
              <a:ext uri="{FF2B5EF4-FFF2-40B4-BE49-F238E27FC236}">
                <a16:creationId xmlns:a16="http://schemas.microsoft.com/office/drawing/2014/main" id="{90946DFE-3C81-E3BA-4706-8298A2D78960}"/>
              </a:ext>
            </a:extLst>
          </p:cNvPr>
          <p:cNvSpPr txBox="1"/>
          <p:nvPr/>
        </p:nvSpPr>
        <p:spPr>
          <a:xfrm>
            <a:off x="838200" y="2797902"/>
            <a:ext cx="5257800" cy="396659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We can use DNS as: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endParaRPr>
          </a:p>
          <a:p>
            <a:pPr>
              <a:lnSpc>
                <a:spcPct val="90000"/>
              </a:lnSpc>
              <a:spcBef>
                <a:spcPts val="1000"/>
              </a:spcBef>
              <a:defRPr/>
            </a:pPr>
            <a:r>
              <a:rPr lang="en-US" sz="2800" dirty="0">
                <a:solidFill>
                  <a:srgbClr val="EBD2C4"/>
                </a:solidFill>
                <a:latin typeface="Aptos" panose="02110004020202020204"/>
              </a:rPr>
              <a:t>Map boundaries are fuzzy.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a:p>
            <a:pPr>
              <a:lnSpc>
                <a:spcPct val="90000"/>
              </a:lnSpc>
              <a:spcBef>
                <a:spcPts val="1000"/>
              </a:spcBef>
              <a:defRPr/>
            </a:pPr>
            <a:r>
              <a:rPr lang="en-US" sz="2800" dirty="0">
                <a:solidFill>
                  <a:prstClr val="black"/>
                </a:solidFill>
                <a:latin typeface="Aptos" panose="02110004020202020204"/>
              </a:rPr>
              <a:t>Discovery queries do not need transaction support and ACID.</a:t>
            </a: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rPr>
              <a:t>Update frequency is low.</a:t>
            </a:r>
          </a:p>
        </p:txBody>
      </p:sp>
      <p:cxnSp>
        <p:nvCxnSpPr>
          <p:cNvPr id="7" name="Straight Connector 6">
            <a:extLst>
              <a:ext uri="{FF2B5EF4-FFF2-40B4-BE49-F238E27FC236}">
                <a16:creationId xmlns:a16="http://schemas.microsoft.com/office/drawing/2014/main" id="{BC2F5791-CA7D-C92A-D7C8-889A329DBDC8}"/>
              </a:ext>
            </a:extLst>
          </p:cNvPr>
          <p:cNvCxnSpPr>
            <a:cxnSpLocks/>
          </p:cNvCxnSpPr>
          <p:nvPr/>
        </p:nvCxnSpPr>
        <p:spPr>
          <a:xfrm>
            <a:off x="6096000" y="2797902"/>
            <a:ext cx="0" cy="3823031"/>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B308F09F-A327-DF69-10AE-E80D70B91993}"/>
              </a:ext>
            </a:extLst>
          </p:cNvPr>
          <p:cNvSpPr/>
          <p:nvPr/>
        </p:nvSpPr>
        <p:spPr>
          <a:xfrm>
            <a:off x="838198" y="4868122"/>
            <a:ext cx="4902201" cy="8214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E35BCD86-8932-D86D-32E9-5AC3F79937F6}"/>
              </a:ext>
            </a:extLst>
          </p:cNvPr>
          <p:cNvSpPr txBox="1"/>
          <p:nvPr/>
        </p:nvSpPr>
        <p:spPr>
          <a:xfrm>
            <a:off x="6214533" y="3429000"/>
            <a:ext cx="4605866" cy="1200329"/>
          </a:xfrm>
          <a:prstGeom prst="rect">
            <a:avLst/>
          </a:prstGeom>
          <a:noFill/>
        </p:spPr>
        <p:txBody>
          <a:bodyPr wrap="square" rtlCol="0">
            <a:spAutoFit/>
          </a:bodyPr>
          <a:lstStyle/>
          <a:p>
            <a:r>
              <a:rPr lang="en-US" sz="2400" dirty="0"/>
              <a:t>Discovery queries are simple spatial lookups and do not need a full-fledged database.</a:t>
            </a:r>
          </a:p>
        </p:txBody>
      </p:sp>
    </p:spTree>
    <p:extLst>
      <p:ext uri="{BB962C8B-B14F-4D97-AF65-F5344CB8AC3E}">
        <p14:creationId xmlns:p14="http://schemas.microsoft.com/office/powerpoint/2010/main" val="4075033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3DEA0C01-A667-BF6D-8997-9EE6AF0C34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F6FB65D-C894-86AF-49CB-FDC114FF92C4}"/>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Reusing existing trusted infrastructure—DNS</a:t>
            </a:r>
          </a:p>
        </p:txBody>
      </p:sp>
      <p:sp>
        <p:nvSpPr>
          <p:cNvPr id="5" name="Content Placeholder 4">
            <a:extLst>
              <a:ext uri="{FF2B5EF4-FFF2-40B4-BE49-F238E27FC236}">
                <a16:creationId xmlns:a16="http://schemas.microsoft.com/office/drawing/2014/main" id="{7B49D4DF-C0ED-F0BD-24C1-1F95A6590C2C}"/>
              </a:ext>
            </a:extLst>
          </p:cNvPr>
          <p:cNvSpPr>
            <a:spLocks noGrp="1"/>
          </p:cNvSpPr>
          <p:nvPr>
            <p:ph idx="1"/>
          </p:nvPr>
        </p:nvSpPr>
        <p:spPr>
          <a:xfrm>
            <a:off x="838200" y="1472339"/>
            <a:ext cx="10515600" cy="1050728"/>
          </a:xfrm>
        </p:spPr>
        <p:txBody>
          <a:bodyPr>
            <a:normAutofit/>
          </a:bodyPr>
          <a:lstStyle/>
          <a:p>
            <a:pPr marL="0" indent="0">
              <a:buNone/>
            </a:pPr>
            <a:r>
              <a:rPr lang="en-US" dirty="0"/>
              <a:t>DNS has a widely deployed and trusted infrastructure with a multi-layered caching mechanism.</a:t>
            </a:r>
          </a:p>
        </p:txBody>
      </p:sp>
      <p:sp>
        <p:nvSpPr>
          <p:cNvPr id="6" name="TextBox 5">
            <a:extLst>
              <a:ext uri="{FF2B5EF4-FFF2-40B4-BE49-F238E27FC236}">
                <a16:creationId xmlns:a16="http://schemas.microsoft.com/office/drawing/2014/main" id="{550F22A1-B85C-3E6E-148B-0B3DFD08DE35}"/>
              </a:ext>
            </a:extLst>
          </p:cNvPr>
          <p:cNvSpPr txBox="1"/>
          <p:nvPr/>
        </p:nvSpPr>
        <p:spPr>
          <a:xfrm>
            <a:off x="838200" y="2797902"/>
            <a:ext cx="5257800" cy="396659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We can use DNS as: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rPr>
              <a:t>Map boundaries are fuzzy.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a:p>
            <a:pPr>
              <a:lnSpc>
                <a:spcPct val="90000"/>
              </a:lnSpc>
              <a:spcBef>
                <a:spcPts val="1000"/>
              </a:spcBef>
              <a:defRPr/>
            </a:pPr>
            <a:r>
              <a:rPr lang="en-US" sz="2800" dirty="0">
                <a:solidFill>
                  <a:srgbClr val="EBD2C4"/>
                </a:solidFill>
                <a:latin typeface="Aptos" panose="02110004020202020204"/>
              </a:rPr>
              <a:t>Discovery queries do not need transaction support and ACID.</a:t>
            </a: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endParaRPr>
          </a:p>
          <a:p>
            <a:pPr>
              <a:lnSpc>
                <a:spcPct val="90000"/>
              </a:lnSpc>
              <a:spcBef>
                <a:spcPts val="1000"/>
              </a:spcBef>
              <a:defRPr/>
            </a:pPr>
            <a:r>
              <a:rPr lang="en-US" sz="2800" dirty="0">
                <a:solidFill>
                  <a:prstClr val="black"/>
                </a:solidFill>
                <a:latin typeface="Aptos" panose="02110004020202020204"/>
              </a:rPr>
              <a:t>Update frequency is low.</a:t>
            </a:r>
          </a:p>
        </p:txBody>
      </p:sp>
      <p:cxnSp>
        <p:nvCxnSpPr>
          <p:cNvPr id="7" name="Straight Connector 6">
            <a:extLst>
              <a:ext uri="{FF2B5EF4-FFF2-40B4-BE49-F238E27FC236}">
                <a16:creationId xmlns:a16="http://schemas.microsoft.com/office/drawing/2014/main" id="{1737855C-2CB8-2531-D823-DE149E2EC4D3}"/>
              </a:ext>
            </a:extLst>
          </p:cNvPr>
          <p:cNvCxnSpPr>
            <a:cxnSpLocks/>
          </p:cNvCxnSpPr>
          <p:nvPr/>
        </p:nvCxnSpPr>
        <p:spPr>
          <a:xfrm>
            <a:off x="6096000" y="2797902"/>
            <a:ext cx="0" cy="3823031"/>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407B22E5-964F-F394-3CF2-03C96D4211B7}"/>
              </a:ext>
            </a:extLst>
          </p:cNvPr>
          <p:cNvSpPr/>
          <p:nvPr/>
        </p:nvSpPr>
        <p:spPr>
          <a:xfrm>
            <a:off x="838198" y="6248400"/>
            <a:ext cx="4902201" cy="49106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E3446129-07A8-AB5C-2B89-C45BD4596A11}"/>
              </a:ext>
            </a:extLst>
          </p:cNvPr>
          <p:cNvSpPr txBox="1"/>
          <p:nvPr/>
        </p:nvSpPr>
        <p:spPr>
          <a:xfrm>
            <a:off x="6214533" y="3429000"/>
            <a:ext cx="460586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The rate at which new maps are registered in the system is relatively low compared to the rate at which existing records are read.  </a:t>
            </a:r>
          </a:p>
        </p:txBody>
      </p:sp>
    </p:spTree>
    <p:extLst>
      <p:ext uri="{BB962C8B-B14F-4D97-AF65-F5344CB8AC3E}">
        <p14:creationId xmlns:p14="http://schemas.microsoft.com/office/powerpoint/2010/main" val="3901596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F2E27557-74C3-C6C6-48BC-0717656854B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0290E4-0566-C346-A935-E1BE93A5071D}"/>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Using DNS for spatial queries</a:t>
            </a:r>
          </a:p>
        </p:txBody>
      </p:sp>
      <p:sp>
        <p:nvSpPr>
          <p:cNvPr id="2" name="TextBox 1">
            <a:extLst>
              <a:ext uri="{FF2B5EF4-FFF2-40B4-BE49-F238E27FC236}">
                <a16:creationId xmlns:a16="http://schemas.microsoft.com/office/drawing/2014/main" id="{3B9E637F-E241-17B0-E2C4-E6CCEAD755F7}"/>
              </a:ext>
            </a:extLst>
          </p:cNvPr>
          <p:cNvSpPr txBox="1"/>
          <p:nvPr/>
        </p:nvSpPr>
        <p:spPr>
          <a:xfrm>
            <a:off x="838201" y="1475245"/>
            <a:ext cx="10284502" cy="830997"/>
          </a:xfrm>
          <a:prstGeom prst="rect">
            <a:avLst/>
          </a:prstGeom>
          <a:noFill/>
        </p:spPr>
        <p:txBody>
          <a:bodyPr wrap="square" rtlCol="0">
            <a:spAutoFit/>
          </a:bodyPr>
          <a:lstStyle/>
          <a:p>
            <a:r>
              <a:rPr lang="en-US" sz="2400" dirty="0"/>
              <a:t>Spatial indexing systems (e.g., S2, H3) divide the world into hierarchically organized primitive shapes.</a:t>
            </a:r>
          </a:p>
        </p:txBody>
      </p:sp>
      <p:sp>
        <p:nvSpPr>
          <p:cNvPr id="3" name="TextBox 2">
            <a:extLst>
              <a:ext uri="{FF2B5EF4-FFF2-40B4-BE49-F238E27FC236}">
                <a16:creationId xmlns:a16="http://schemas.microsoft.com/office/drawing/2014/main" id="{015CAC86-80C4-2FC5-334B-8F3FC7A338AF}"/>
              </a:ext>
            </a:extLst>
          </p:cNvPr>
          <p:cNvSpPr txBox="1"/>
          <p:nvPr/>
        </p:nvSpPr>
        <p:spPr>
          <a:xfrm>
            <a:off x="838200" y="5121145"/>
            <a:ext cx="10647555"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Each primitive shape can be represented by a domain name.</a:t>
            </a:r>
          </a:p>
          <a:p>
            <a:pPr marL="342900" indent="-342900">
              <a:buFont typeface="Arial" panose="020B0604020202020204" pitchFamily="34" charset="0"/>
              <a:buChar char="•"/>
            </a:pPr>
            <a:r>
              <a:rPr lang="en-US" sz="2400" dirty="0"/>
              <a:t>Can leverage existing DNS infrastructure with modifications to the resolution process.</a:t>
            </a:r>
          </a:p>
        </p:txBody>
      </p:sp>
      <p:pic>
        <p:nvPicPr>
          <p:cNvPr id="5" name="Picture 8">
            <a:extLst>
              <a:ext uri="{FF2B5EF4-FFF2-40B4-BE49-F238E27FC236}">
                <a16:creationId xmlns:a16="http://schemas.microsoft.com/office/drawing/2014/main" id="{68460540-2A3A-73C7-B602-AA0490D33D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78758" y="2482274"/>
            <a:ext cx="5389880" cy="260487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EF9FCC3-C11D-609D-62FA-C5D2052EA6E1}"/>
              </a:ext>
            </a:extLst>
          </p:cNvPr>
          <p:cNvCxnSpPr>
            <a:cxnSpLocks/>
          </p:cNvCxnSpPr>
          <p:nvPr/>
        </p:nvCxnSpPr>
        <p:spPr>
          <a:xfrm flipH="1" flipV="1">
            <a:off x="2697461" y="2814218"/>
            <a:ext cx="1949116" cy="70492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2D992A-6476-8DBA-3DA1-1CCCEC787973}"/>
              </a:ext>
            </a:extLst>
          </p:cNvPr>
          <p:cNvCxnSpPr>
            <a:cxnSpLocks/>
            <a:endCxn id="9" idx="1"/>
          </p:cNvCxnSpPr>
          <p:nvPr/>
        </p:nvCxnSpPr>
        <p:spPr>
          <a:xfrm flipV="1">
            <a:off x="7691159" y="2998883"/>
            <a:ext cx="1707505" cy="14728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3AF1A3B8-6A74-6F5E-87FF-0C814D9FCF25}"/>
              </a:ext>
            </a:extLst>
          </p:cNvPr>
          <p:cNvCxnSpPr>
            <a:cxnSpLocks/>
            <a:endCxn id="11" idx="1"/>
          </p:cNvCxnSpPr>
          <p:nvPr/>
        </p:nvCxnSpPr>
        <p:spPr>
          <a:xfrm>
            <a:off x="7293524" y="3468280"/>
            <a:ext cx="2105140" cy="361346"/>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8E56A17F-EDB2-FA3F-02D7-56471DD30E4E}"/>
              </a:ext>
            </a:extLst>
          </p:cNvPr>
          <p:cNvSpPr txBox="1"/>
          <p:nvPr/>
        </p:nvSpPr>
        <p:spPr>
          <a:xfrm>
            <a:off x="9398664" y="2814218"/>
            <a:ext cx="9147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2.2.1.loc</a:t>
            </a:r>
          </a:p>
        </p:txBody>
      </p:sp>
      <p:sp>
        <p:nvSpPr>
          <p:cNvPr id="10" name="TextBox 9">
            <a:extLst>
              <a:ext uri="{FF2B5EF4-FFF2-40B4-BE49-F238E27FC236}">
                <a16:creationId xmlns:a16="http://schemas.microsoft.com/office/drawing/2014/main" id="{C7150373-0690-971B-3FCB-56079676ADA3}"/>
              </a:ext>
            </a:extLst>
          </p:cNvPr>
          <p:cNvSpPr txBox="1"/>
          <p:nvPr/>
        </p:nvSpPr>
        <p:spPr>
          <a:xfrm>
            <a:off x="2121547" y="2593457"/>
            <a:ext cx="5759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0</a:t>
            </a:r>
            <a:r>
              <a:rPr kumimoji="0" lang="en-US" sz="1800" b="0" i="0" u="none" strike="noStrike" cap="none" spc="0" normalizeH="0" baseline="0" dirty="0">
                <a:ln>
                  <a:noFill/>
                </a:ln>
                <a:solidFill>
                  <a:srgbClr val="000000"/>
                </a:solidFill>
                <a:effectLst/>
                <a:uFillTx/>
                <a:latin typeface="Calibri"/>
                <a:ea typeface="Calibri"/>
                <a:cs typeface="Calibri"/>
                <a:sym typeface="Calibri"/>
              </a:rPr>
              <a:t>.loc</a:t>
            </a:r>
          </a:p>
        </p:txBody>
      </p:sp>
      <p:sp>
        <p:nvSpPr>
          <p:cNvPr id="11" name="TextBox 10">
            <a:extLst>
              <a:ext uri="{FF2B5EF4-FFF2-40B4-BE49-F238E27FC236}">
                <a16:creationId xmlns:a16="http://schemas.microsoft.com/office/drawing/2014/main" id="{B07E18BE-3B2C-A020-8301-EBCAD8C20D4E}"/>
              </a:ext>
            </a:extLst>
          </p:cNvPr>
          <p:cNvSpPr txBox="1"/>
          <p:nvPr/>
        </p:nvSpPr>
        <p:spPr>
          <a:xfrm>
            <a:off x="9398664" y="3644961"/>
            <a:ext cx="10593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2.0.2.1</a:t>
            </a:r>
            <a:r>
              <a:rPr kumimoji="0" lang="en-US" sz="1800" b="0" i="0" u="none" strike="noStrike" cap="none" spc="0" normalizeH="0" baseline="0" dirty="0">
                <a:ln>
                  <a:noFill/>
                </a:ln>
                <a:solidFill>
                  <a:srgbClr val="000000"/>
                </a:solidFill>
                <a:effectLst/>
                <a:uFillTx/>
                <a:latin typeface="Calibri"/>
                <a:ea typeface="Calibri"/>
                <a:cs typeface="Calibri"/>
                <a:sym typeface="Calibri"/>
              </a:rPr>
              <a:t>.loc</a:t>
            </a:r>
          </a:p>
        </p:txBody>
      </p:sp>
    </p:spTree>
    <p:extLst>
      <p:ext uri="{BB962C8B-B14F-4D97-AF65-F5344CB8AC3E}">
        <p14:creationId xmlns:p14="http://schemas.microsoft.com/office/powerpoint/2010/main" val="1763675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C12385-35F7-279D-E65E-0C54D1999321}"/>
              </a:ext>
            </a:extLst>
          </p:cNvPr>
          <p:cNvSpPr>
            <a:spLocks noGrp="1"/>
          </p:cNvSpPr>
          <p:nvPr>
            <p:ph type="title"/>
          </p:nvPr>
        </p:nvSpPr>
        <p:spPr>
          <a:xfrm>
            <a:off x="838200" y="2862262"/>
            <a:ext cx="10515600" cy="1133475"/>
          </a:xfrm>
        </p:spPr>
        <p:txBody>
          <a:bodyPr/>
          <a:lstStyle/>
          <a:p>
            <a:r>
              <a:rPr lang="en-US" dirty="0">
                <a:solidFill>
                  <a:schemeClr val="accent2">
                    <a:lumMod val="20000"/>
                    <a:lumOff val="80000"/>
                  </a:schemeClr>
                </a:solidFill>
              </a:rPr>
              <a:t>Motivating Example: Navigation</a:t>
            </a:r>
          </a:p>
        </p:txBody>
      </p:sp>
    </p:spTree>
    <p:extLst>
      <p:ext uri="{BB962C8B-B14F-4D97-AF65-F5344CB8AC3E}">
        <p14:creationId xmlns:p14="http://schemas.microsoft.com/office/powerpoint/2010/main" val="879318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C14BA210-94D6-504F-3BD3-AE9C115AE25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3FC796-D34A-C9FF-5539-FA63A8BCFBF7}"/>
              </a:ext>
            </a:extLst>
          </p:cNvPr>
          <p:cNvSpPr>
            <a:spLocks noGrp="1"/>
          </p:cNvSpPr>
          <p:nvPr>
            <p:ph type="title"/>
          </p:nvPr>
        </p:nvSpPr>
        <p:spPr>
          <a:xfrm>
            <a:off x="838200" y="113526"/>
            <a:ext cx="10515600" cy="1325563"/>
          </a:xfrm>
        </p:spPr>
        <p:txBody>
          <a:bodyPr>
            <a:normAutofit/>
          </a:bodyPr>
          <a:lstStyle/>
          <a:p>
            <a:r>
              <a:rPr lang="en-US" b="1" dirty="0">
                <a:solidFill>
                  <a:srgbClr val="163F5A"/>
                </a:solidFill>
                <a:latin typeface="Abadi MT Condensed Extra Bold" panose="020B0306030101010103" pitchFamily="34" charset="77"/>
              </a:rPr>
              <a:t>Registering regions on the DNS</a:t>
            </a:r>
          </a:p>
        </p:txBody>
      </p:sp>
      <p:pic>
        <p:nvPicPr>
          <p:cNvPr id="2" name="DNSregistration">
            <a:hlinkClick r:id="" action="ppaction://media"/>
            <a:extLst>
              <a:ext uri="{FF2B5EF4-FFF2-40B4-BE49-F238E27FC236}">
                <a16:creationId xmlns:a16="http://schemas.microsoft.com/office/drawing/2014/main" id="{ECF0B817-9B2E-C0AE-1879-933F5A116FF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1439089"/>
            <a:ext cx="10515600" cy="5053786"/>
          </a:xfrm>
          <a:prstGeom prst="rect">
            <a:avLst/>
          </a:prstGeom>
        </p:spPr>
      </p:pic>
    </p:spTree>
    <p:extLst>
      <p:ext uri="{BB962C8B-B14F-4D97-AF65-F5344CB8AC3E}">
        <p14:creationId xmlns:p14="http://schemas.microsoft.com/office/powerpoint/2010/main" val="382141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BFFC61F8-6404-192F-2C34-C215C2717F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691708-138D-B607-7624-67E2DA7FB1E2}"/>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Other Challenges</a:t>
            </a:r>
          </a:p>
        </p:txBody>
      </p:sp>
      <p:sp>
        <p:nvSpPr>
          <p:cNvPr id="12" name="TextBox 11">
            <a:extLst>
              <a:ext uri="{FF2B5EF4-FFF2-40B4-BE49-F238E27FC236}">
                <a16:creationId xmlns:a16="http://schemas.microsoft.com/office/drawing/2014/main" id="{E4AE51E5-D32C-1DD6-A71B-03201883D456}"/>
              </a:ext>
            </a:extLst>
          </p:cNvPr>
          <p:cNvSpPr txBox="1"/>
          <p:nvPr/>
        </p:nvSpPr>
        <p:spPr>
          <a:xfrm>
            <a:off x="838201" y="1998133"/>
            <a:ext cx="5782056" cy="3423373"/>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E2841"/>
                </a:solidFill>
                <a:effectLst/>
                <a:uLnTx/>
                <a:uFillTx/>
                <a:latin typeface="Aptos" panose="02110004020202020204"/>
                <a:ea typeface="+mn-ea"/>
                <a:cs typeface="+mn-cs"/>
              </a:rPr>
              <a:t>Ranking discovered Map Servers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E2841"/>
                </a:solidFill>
                <a:effectLst/>
                <a:uLnTx/>
                <a:uFillTx/>
                <a:latin typeface="Aptos" panose="02110004020202020204"/>
                <a:ea typeface="+mn-ea"/>
                <a:cs typeface="+mn-cs"/>
              </a:rPr>
              <a:t>Rearchitecting map-based services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E2841"/>
                </a:solidFill>
                <a:effectLst/>
                <a:uLnTx/>
                <a:uFillTx/>
                <a:latin typeface="Aptos" panose="02110004020202020204"/>
                <a:ea typeface="+mn-ea"/>
                <a:cs typeface="+mn-cs"/>
              </a:rPr>
              <a:t>Spatial Application design</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E2841"/>
                </a:solidFill>
                <a:effectLst/>
                <a:uLnTx/>
                <a:uFillTx/>
                <a:latin typeface="Aptos" panose="02110004020202020204"/>
                <a:ea typeface="+mn-ea"/>
                <a:cs typeface="+mn-cs"/>
              </a:rPr>
              <a:t>Security and privacy implications </a:t>
            </a:r>
          </a:p>
        </p:txBody>
      </p:sp>
    </p:spTree>
    <p:extLst>
      <p:ext uri="{BB962C8B-B14F-4D97-AF65-F5344CB8AC3E}">
        <p14:creationId xmlns:p14="http://schemas.microsoft.com/office/powerpoint/2010/main" val="4181884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917A6EFB-E55F-A9B1-7482-6EBFF5D61D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9CC707-5D32-0102-C56D-E32A73D3F6F3}"/>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Other Challenges</a:t>
            </a:r>
          </a:p>
        </p:txBody>
      </p:sp>
      <p:sp>
        <p:nvSpPr>
          <p:cNvPr id="12" name="TextBox 11">
            <a:extLst>
              <a:ext uri="{FF2B5EF4-FFF2-40B4-BE49-F238E27FC236}">
                <a16:creationId xmlns:a16="http://schemas.microsoft.com/office/drawing/2014/main" id="{F3CDC425-588B-1D6F-D08A-895444D00702}"/>
              </a:ext>
            </a:extLst>
          </p:cNvPr>
          <p:cNvSpPr txBox="1"/>
          <p:nvPr/>
        </p:nvSpPr>
        <p:spPr>
          <a:xfrm>
            <a:off x="838201" y="1998133"/>
            <a:ext cx="5782056" cy="3423373"/>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E2841"/>
                </a:solidFill>
                <a:effectLst/>
                <a:uLnTx/>
                <a:uFillTx/>
                <a:latin typeface="Aptos" panose="02110004020202020204"/>
                <a:ea typeface="+mn-ea"/>
                <a:cs typeface="+mn-cs"/>
              </a:rPr>
              <a:t>Ranking discovered Map Servers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rPr>
              <a:t>Rearchitecting map-based services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rPr>
              <a:t>Spatial Application design</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rPr>
              <a:t>Security and privacy implications </a:t>
            </a:r>
          </a:p>
        </p:txBody>
      </p:sp>
      <p:sp>
        <p:nvSpPr>
          <p:cNvPr id="13" name="Rounded Rectangle 12">
            <a:extLst>
              <a:ext uri="{FF2B5EF4-FFF2-40B4-BE49-F238E27FC236}">
                <a16:creationId xmlns:a16="http://schemas.microsoft.com/office/drawing/2014/main" id="{BE4D39BA-046C-5DE9-1518-DC259469F575}"/>
              </a:ext>
            </a:extLst>
          </p:cNvPr>
          <p:cNvSpPr/>
          <p:nvPr/>
        </p:nvSpPr>
        <p:spPr>
          <a:xfrm>
            <a:off x="704086" y="2346960"/>
            <a:ext cx="5782056" cy="49106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4" name="Straight Connector 13">
            <a:extLst>
              <a:ext uri="{FF2B5EF4-FFF2-40B4-BE49-F238E27FC236}">
                <a16:creationId xmlns:a16="http://schemas.microsoft.com/office/drawing/2014/main" id="{34CA2B81-799B-38EF-A31A-3255E6CABE5E}"/>
              </a:ext>
            </a:extLst>
          </p:cNvPr>
          <p:cNvCxnSpPr>
            <a:cxnSpLocks/>
          </p:cNvCxnSpPr>
          <p:nvPr/>
        </p:nvCxnSpPr>
        <p:spPr>
          <a:xfrm>
            <a:off x="6669025" y="1517484"/>
            <a:ext cx="0" cy="4590708"/>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DC17BC6-CF90-FC11-9BFD-558FE528B2F3}"/>
              </a:ext>
            </a:extLst>
          </p:cNvPr>
          <p:cNvGrpSpPr/>
          <p:nvPr/>
        </p:nvGrpSpPr>
        <p:grpSpPr>
          <a:xfrm>
            <a:off x="8758456" y="2480012"/>
            <a:ext cx="1189999" cy="1052061"/>
            <a:chOff x="2696198" y="5499503"/>
            <a:chExt cx="1189999" cy="1052061"/>
          </a:xfrm>
        </p:grpSpPr>
        <p:sp>
          <p:nvSpPr>
            <p:cNvPr id="17" name="Rounded Rectangle 16">
              <a:extLst>
                <a:ext uri="{FF2B5EF4-FFF2-40B4-BE49-F238E27FC236}">
                  <a16:creationId xmlns:a16="http://schemas.microsoft.com/office/drawing/2014/main" id="{A8DBF74C-E4D3-956D-11C9-A28773FE54A9}"/>
                </a:ext>
              </a:extLst>
            </p:cNvPr>
            <p:cNvSpPr/>
            <p:nvPr/>
          </p:nvSpPr>
          <p:spPr>
            <a:xfrm>
              <a:off x="2696198" y="5499503"/>
              <a:ext cx="1189999" cy="1052061"/>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8" name="Picture 2" descr="Wordmarks, Lettermark, Unitmarks - The CMU Brand - Carnegie ...">
              <a:extLst>
                <a:ext uri="{FF2B5EF4-FFF2-40B4-BE49-F238E27FC236}">
                  <a16:creationId xmlns:a16="http://schemas.microsoft.com/office/drawing/2014/main" id="{4FFDCC81-D0F7-7439-9B91-6D8E8504685E}"/>
                </a:ext>
              </a:extLst>
            </p:cNvPr>
            <p:cNvPicPr>
              <a:picLocks noChangeAspect="1" noChangeArrowheads="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36163" y="5654136"/>
              <a:ext cx="1110071" cy="47330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D2408B6-E5C4-8018-499D-82EBE945F6C5}"/>
                </a:ext>
              </a:extLst>
            </p:cNvPr>
            <p:cNvSpPr txBox="1"/>
            <p:nvPr/>
          </p:nvSpPr>
          <p:spPr>
            <a:xfrm>
              <a:off x="2713155" y="6163211"/>
              <a:ext cx="11560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B0000"/>
                  </a:solidFill>
                  <a:effectLst/>
                  <a:uLnTx/>
                  <a:uFillTx/>
                  <a:latin typeface="Aptos" panose="02110004020202020204"/>
                  <a:ea typeface="+mn-ea"/>
                  <a:cs typeface="+mn-cs"/>
                </a:rPr>
                <a:t>CMU Maps</a:t>
              </a:r>
            </a:p>
          </p:txBody>
        </p:sp>
      </p:grpSp>
      <p:sp>
        <p:nvSpPr>
          <p:cNvPr id="20" name="TextBox 19">
            <a:extLst>
              <a:ext uri="{FF2B5EF4-FFF2-40B4-BE49-F238E27FC236}">
                <a16:creationId xmlns:a16="http://schemas.microsoft.com/office/drawing/2014/main" id="{06E12892-055D-8FC4-725F-B04660A3F19D}"/>
              </a:ext>
            </a:extLst>
          </p:cNvPr>
          <p:cNvSpPr txBox="1"/>
          <p:nvPr/>
        </p:nvSpPr>
        <p:spPr>
          <a:xfrm>
            <a:off x="7774595" y="1823740"/>
            <a:ext cx="3157723"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E2841"/>
                </a:solidFill>
                <a:effectLst/>
                <a:uLnTx/>
                <a:uFillTx/>
                <a:latin typeface="Aptos" panose="02110004020202020204"/>
                <a:ea typeface="+mn-ea"/>
                <a:cs typeface="+mn-cs"/>
              </a:rPr>
              <a:t>Which is better?</a:t>
            </a:r>
          </a:p>
        </p:txBody>
      </p:sp>
      <p:grpSp>
        <p:nvGrpSpPr>
          <p:cNvPr id="21" name="Group 20">
            <a:extLst>
              <a:ext uri="{FF2B5EF4-FFF2-40B4-BE49-F238E27FC236}">
                <a16:creationId xmlns:a16="http://schemas.microsoft.com/office/drawing/2014/main" id="{5F42BB15-7284-AA67-EBF9-8218E274D1A5}"/>
              </a:ext>
            </a:extLst>
          </p:cNvPr>
          <p:cNvGrpSpPr/>
          <p:nvPr/>
        </p:nvGrpSpPr>
        <p:grpSpPr>
          <a:xfrm>
            <a:off x="8651144" y="3836066"/>
            <a:ext cx="1410968" cy="1052061"/>
            <a:chOff x="2585714" y="5499503"/>
            <a:chExt cx="1410968" cy="1052061"/>
          </a:xfrm>
        </p:grpSpPr>
        <p:sp>
          <p:nvSpPr>
            <p:cNvPr id="22" name="Rounded Rectangle 21">
              <a:extLst>
                <a:ext uri="{FF2B5EF4-FFF2-40B4-BE49-F238E27FC236}">
                  <a16:creationId xmlns:a16="http://schemas.microsoft.com/office/drawing/2014/main" id="{E9DF56A2-868D-F168-91E3-2B78C5801C6C}"/>
                </a:ext>
              </a:extLst>
            </p:cNvPr>
            <p:cNvSpPr/>
            <p:nvPr/>
          </p:nvSpPr>
          <p:spPr>
            <a:xfrm>
              <a:off x="2585714" y="5499503"/>
              <a:ext cx="1410968" cy="1052061"/>
            </a:xfrm>
            <a:prstGeom prst="roundRect">
              <a:avLst>
                <a:gd name="adj" fmla="val 9002"/>
              </a:avLst>
            </a:prstGeom>
            <a:solidFill>
              <a:schemeClr val="bg1">
                <a:alpha val="7286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TextBox 23">
              <a:extLst>
                <a:ext uri="{FF2B5EF4-FFF2-40B4-BE49-F238E27FC236}">
                  <a16:creationId xmlns:a16="http://schemas.microsoft.com/office/drawing/2014/main" id="{A8306020-74C2-F488-8A85-236EF26A1D04}"/>
                </a:ext>
              </a:extLst>
            </p:cNvPr>
            <p:cNvSpPr txBox="1"/>
            <p:nvPr/>
          </p:nvSpPr>
          <p:spPr>
            <a:xfrm>
              <a:off x="2585717" y="6163211"/>
              <a:ext cx="141096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ptos" panose="02110004020202020204"/>
                  <a:ea typeface="+mn-ea"/>
                  <a:cs typeface="+mn-cs"/>
                </a:rPr>
                <a:t>Student Maps</a:t>
              </a:r>
            </a:p>
          </p:txBody>
        </p:sp>
      </p:grpSp>
      <p:pic>
        <p:nvPicPr>
          <p:cNvPr id="18434" name="Picture 2">
            <a:extLst>
              <a:ext uri="{FF2B5EF4-FFF2-40B4-BE49-F238E27FC236}">
                <a16:creationId xmlns:a16="http://schemas.microsoft.com/office/drawing/2014/main" id="{DCD4F660-81F4-4C7B-EE16-3C35862FA100}"/>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976465" y="3843073"/>
            <a:ext cx="753980" cy="75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255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BF274F5C-F7CC-AAE7-307D-830CCC66D0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2A52939-9F03-1045-8D64-73B9443BE2E4}"/>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Other Challenges</a:t>
            </a:r>
          </a:p>
        </p:txBody>
      </p:sp>
      <p:sp>
        <p:nvSpPr>
          <p:cNvPr id="12" name="TextBox 11">
            <a:extLst>
              <a:ext uri="{FF2B5EF4-FFF2-40B4-BE49-F238E27FC236}">
                <a16:creationId xmlns:a16="http://schemas.microsoft.com/office/drawing/2014/main" id="{804E8B0C-55DF-6DC7-2355-147A5D398B10}"/>
              </a:ext>
            </a:extLst>
          </p:cNvPr>
          <p:cNvSpPr txBox="1"/>
          <p:nvPr/>
        </p:nvSpPr>
        <p:spPr>
          <a:xfrm>
            <a:off x="838201" y="1998133"/>
            <a:ext cx="5782056" cy="3423373"/>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2800" dirty="0">
                <a:solidFill>
                  <a:srgbClr val="EBD2C4"/>
                </a:solidFill>
                <a:latin typeface="Aptos" panose="02110004020202020204"/>
              </a:rPr>
              <a:t>Ranking discovered Map Servers</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2800" dirty="0">
                <a:solidFill>
                  <a:srgbClr val="0E2841"/>
                </a:solidFill>
                <a:latin typeface="Aptos" panose="02110004020202020204"/>
              </a:rPr>
              <a:t>Rearchitecting map-based services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rPr>
              <a:t>Spatial Application design</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rPr>
              <a:t>Security and privacy implications </a:t>
            </a:r>
          </a:p>
        </p:txBody>
      </p:sp>
      <p:sp>
        <p:nvSpPr>
          <p:cNvPr id="13" name="Rounded Rectangle 12">
            <a:extLst>
              <a:ext uri="{FF2B5EF4-FFF2-40B4-BE49-F238E27FC236}">
                <a16:creationId xmlns:a16="http://schemas.microsoft.com/office/drawing/2014/main" id="{E5978BDC-6761-3BD7-84BB-B5950975717D}"/>
              </a:ext>
            </a:extLst>
          </p:cNvPr>
          <p:cNvSpPr/>
          <p:nvPr/>
        </p:nvSpPr>
        <p:spPr>
          <a:xfrm>
            <a:off x="704086" y="3163824"/>
            <a:ext cx="5782056" cy="49106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4" name="Straight Connector 13">
            <a:extLst>
              <a:ext uri="{FF2B5EF4-FFF2-40B4-BE49-F238E27FC236}">
                <a16:creationId xmlns:a16="http://schemas.microsoft.com/office/drawing/2014/main" id="{795A558C-1D44-09EB-E08E-E10EEB89AABC}"/>
              </a:ext>
            </a:extLst>
          </p:cNvPr>
          <p:cNvCxnSpPr>
            <a:cxnSpLocks/>
          </p:cNvCxnSpPr>
          <p:nvPr/>
        </p:nvCxnSpPr>
        <p:spPr>
          <a:xfrm>
            <a:off x="6669025" y="1517484"/>
            <a:ext cx="0" cy="4590708"/>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B7291FD-250A-3A82-205D-FBE4905F62AB}"/>
              </a:ext>
            </a:extLst>
          </p:cNvPr>
          <p:cNvPicPr>
            <a:picLocks noChangeAspect="1"/>
          </p:cNvPicPr>
          <p:nvPr/>
        </p:nvPicPr>
        <p:blipFill>
          <a:blip r:embed="rId2"/>
          <a:stretch>
            <a:fillRect/>
          </a:stretch>
        </p:blipFill>
        <p:spPr>
          <a:xfrm>
            <a:off x="8395715" y="2925825"/>
            <a:ext cx="2065017" cy="2409187"/>
          </a:xfrm>
          <a:prstGeom prst="rect">
            <a:avLst/>
          </a:prstGeom>
        </p:spPr>
      </p:pic>
      <p:sp>
        <p:nvSpPr>
          <p:cNvPr id="25" name="TextBox 24">
            <a:extLst>
              <a:ext uri="{FF2B5EF4-FFF2-40B4-BE49-F238E27FC236}">
                <a16:creationId xmlns:a16="http://schemas.microsoft.com/office/drawing/2014/main" id="{75D2DBDB-7AF2-221B-8732-EE3E30893C53}"/>
              </a:ext>
            </a:extLst>
          </p:cNvPr>
          <p:cNvSpPr txBox="1"/>
          <p:nvPr/>
        </p:nvSpPr>
        <p:spPr>
          <a:xfrm>
            <a:off x="6717794" y="1831203"/>
            <a:ext cx="5405636"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E2841"/>
                </a:solidFill>
                <a:effectLst/>
                <a:uLnTx/>
                <a:uFillTx/>
                <a:latin typeface="Aptos" panose="02110004020202020204"/>
                <a:ea typeface="+mn-ea"/>
                <a:cs typeface="+mn-cs"/>
              </a:rPr>
              <a:t>How to implement services across client and map servers?</a:t>
            </a:r>
          </a:p>
        </p:txBody>
      </p:sp>
    </p:spTree>
    <p:extLst>
      <p:ext uri="{BB962C8B-B14F-4D97-AF65-F5344CB8AC3E}">
        <p14:creationId xmlns:p14="http://schemas.microsoft.com/office/powerpoint/2010/main" val="456535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7F251457-0626-F56A-5516-1E37FD525B3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208B3E-1271-65AA-E745-E75497536A96}"/>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Other Challenges</a:t>
            </a:r>
          </a:p>
        </p:txBody>
      </p:sp>
      <p:sp>
        <p:nvSpPr>
          <p:cNvPr id="12" name="TextBox 11">
            <a:extLst>
              <a:ext uri="{FF2B5EF4-FFF2-40B4-BE49-F238E27FC236}">
                <a16:creationId xmlns:a16="http://schemas.microsoft.com/office/drawing/2014/main" id="{B7AE191A-A4A2-C84B-6274-09F0C7C5C150}"/>
              </a:ext>
            </a:extLst>
          </p:cNvPr>
          <p:cNvSpPr txBox="1"/>
          <p:nvPr/>
        </p:nvSpPr>
        <p:spPr>
          <a:xfrm>
            <a:off x="838201" y="1998133"/>
            <a:ext cx="5782056" cy="3423373"/>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rPr>
              <a:t>Ranking discovered Map Servers</a:t>
            </a:r>
          </a:p>
          <a:p>
            <a:pPr>
              <a:lnSpc>
                <a:spcPct val="200000"/>
              </a:lnSpc>
            </a:pPr>
            <a:r>
              <a:rPr lang="en-US" sz="2800" dirty="0">
                <a:solidFill>
                  <a:srgbClr val="EBD2C4"/>
                </a:solidFill>
                <a:latin typeface="Aptos" panose="02110004020202020204"/>
              </a:rPr>
              <a:t>Rearchitecting map-based services</a:t>
            </a:r>
          </a:p>
          <a:p>
            <a:pPr>
              <a:lnSpc>
                <a:spcPct val="200000"/>
              </a:lnSpc>
            </a:pPr>
            <a:r>
              <a:rPr lang="en-US" sz="2800" dirty="0">
                <a:solidFill>
                  <a:srgbClr val="0E2841"/>
                </a:solidFill>
                <a:latin typeface="Aptos" panose="02110004020202020204"/>
              </a:rPr>
              <a:t>Spatial Application design</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rPr>
              <a:t>Security and privacy implications </a:t>
            </a:r>
          </a:p>
        </p:txBody>
      </p:sp>
      <p:sp>
        <p:nvSpPr>
          <p:cNvPr id="13" name="Rounded Rectangle 12">
            <a:extLst>
              <a:ext uri="{FF2B5EF4-FFF2-40B4-BE49-F238E27FC236}">
                <a16:creationId xmlns:a16="http://schemas.microsoft.com/office/drawing/2014/main" id="{9EF012EA-E138-2AC9-D728-1B56044C6B48}"/>
              </a:ext>
            </a:extLst>
          </p:cNvPr>
          <p:cNvSpPr/>
          <p:nvPr/>
        </p:nvSpPr>
        <p:spPr>
          <a:xfrm>
            <a:off x="704086" y="4029456"/>
            <a:ext cx="5782056" cy="49106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4" name="Straight Connector 13">
            <a:extLst>
              <a:ext uri="{FF2B5EF4-FFF2-40B4-BE49-F238E27FC236}">
                <a16:creationId xmlns:a16="http://schemas.microsoft.com/office/drawing/2014/main" id="{EC0F4C4F-F1A9-54DE-18FB-2E943F30ACA8}"/>
              </a:ext>
            </a:extLst>
          </p:cNvPr>
          <p:cNvCxnSpPr>
            <a:cxnSpLocks/>
          </p:cNvCxnSpPr>
          <p:nvPr/>
        </p:nvCxnSpPr>
        <p:spPr>
          <a:xfrm>
            <a:off x="6669025" y="1517484"/>
            <a:ext cx="0" cy="4590708"/>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DC6BBA8F-405D-2DC1-8B78-A9B3D4B2A905}"/>
              </a:ext>
            </a:extLst>
          </p:cNvPr>
          <p:cNvPicPr>
            <a:picLocks noChangeAspect="1"/>
          </p:cNvPicPr>
          <p:nvPr/>
        </p:nvPicPr>
        <p:blipFill>
          <a:blip r:embed="rId2"/>
          <a:stretch>
            <a:fillRect/>
          </a:stretch>
        </p:blipFill>
        <p:spPr>
          <a:xfrm>
            <a:off x="6876293" y="3060607"/>
            <a:ext cx="5084060" cy="1937697"/>
          </a:xfrm>
          <a:prstGeom prst="rect">
            <a:avLst/>
          </a:prstGeom>
        </p:spPr>
      </p:pic>
      <p:sp>
        <p:nvSpPr>
          <p:cNvPr id="42" name="TextBox 41">
            <a:extLst>
              <a:ext uri="{FF2B5EF4-FFF2-40B4-BE49-F238E27FC236}">
                <a16:creationId xmlns:a16="http://schemas.microsoft.com/office/drawing/2014/main" id="{91984F05-0560-358A-7070-63D8D93387BF}"/>
              </a:ext>
            </a:extLst>
          </p:cNvPr>
          <p:cNvSpPr txBox="1"/>
          <p:nvPr/>
        </p:nvSpPr>
        <p:spPr>
          <a:xfrm>
            <a:off x="6717794" y="1831203"/>
            <a:ext cx="5405636"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E2841"/>
                </a:solidFill>
                <a:latin typeface="Aptos" panose="02110004020202020204"/>
              </a:rPr>
              <a:t>C</a:t>
            </a:r>
            <a:r>
              <a:rPr kumimoji="0" lang="en-US" sz="2800" b="0" i="0" u="none" strike="noStrike" kern="1200" cap="none" spc="0" normalizeH="0" baseline="0" noProof="0" dirty="0" err="1">
                <a:ln>
                  <a:noFill/>
                </a:ln>
                <a:solidFill>
                  <a:srgbClr val="0E2841"/>
                </a:solidFill>
                <a:effectLst/>
                <a:uLnTx/>
                <a:uFillTx/>
                <a:latin typeface="Aptos" panose="02110004020202020204"/>
                <a:ea typeface="+mn-ea"/>
                <a:cs typeface="+mn-cs"/>
              </a:rPr>
              <a:t>ommon</a:t>
            </a:r>
            <a:r>
              <a:rPr kumimoji="0" lang="en-US" sz="2800" b="0" i="0" u="none" strike="noStrike" kern="1200" cap="none" spc="0" normalizeH="0" baseline="0" noProof="0" dirty="0">
                <a:ln>
                  <a:noFill/>
                </a:ln>
                <a:solidFill>
                  <a:srgbClr val="0E2841"/>
                </a:solidFill>
                <a:effectLst/>
                <a:uLnTx/>
                <a:uFillTx/>
                <a:latin typeface="Aptos" panose="02110004020202020204"/>
                <a:ea typeface="+mn-ea"/>
                <a:cs typeface="+mn-cs"/>
              </a:rPr>
              <a:t> design principles across applications? </a:t>
            </a:r>
          </a:p>
        </p:txBody>
      </p:sp>
    </p:spTree>
    <p:extLst>
      <p:ext uri="{BB962C8B-B14F-4D97-AF65-F5344CB8AC3E}">
        <p14:creationId xmlns:p14="http://schemas.microsoft.com/office/powerpoint/2010/main" val="2752984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5B84FDE8-BF06-E4B0-D595-7160EB58EFB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431C88-CA6C-0C3F-0530-ADA1200DADD1}"/>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Other Challenges</a:t>
            </a:r>
          </a:p>
        </p:txBody>
      </p:sp>
      <p:sp>
        <p:nvSpPr>
          <p:cNvPr id="12" name="TextBox 11">
            <a:extLst>
              <a:ext uri="{FF2B5EF4-FFF2-40B4-BE49-F238E27FC236}">
                <a16:creationId xmlns:a16="http://schemas.microsoft.com/office/drawing/2014/main" id="{B8421784-9456-819F-58D8-9E9072A86E00}"/>
              </a:ext>
            </a:extLst>
          </p:cNvPr>
          <p:cNvSpPr txBox="1"/>
          <p:nvPr/>
        </p:nvSpPr>
        <p:spPr>
          <a:xfrm>
            <a:off x="838201" y="1998133"/>
            <a:ext cx="5782056" cy="3423373"/>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rPr>
              <a:t>Ranking discovered Map Servers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BD2C4"/>
                </a:solidFill>
                <a:effectLst/>
                <a:uLnTx/>
                <a:uFillTx/>
                <a:latin typeface="Aptos" panose="02110004020202020204"/>
                <a:ea typeface="+mn-ea"/>
                <a:cs typeface="+mn-cs"/>
              </a:rPr>
              <a:t>Rearchitecting map-based services</a:t>
            </a:r>
          </a:p>
          <a:p>
            <a:pPr>
              <a:lnSpc>
                <a:spcPct val="200000"/>
              </a:lnSpc>
            </a:pPr>
            <a:r>
              <a:rPr lang="en-US" sz="2800" dirty="0">
                <a:solidFill>
                  <a:srgbClr val="EBD2C4"/>
                </a:solidFill>
                <a:latin typeface="Aptos" panose="02110004020202020204"/>
              </a:rPr>
              <a:t>Spatial Application design</a:t>
            </a:r>
          </a:p>
          <a:p>
            <a:pPr>
              <a:lnSpc>
                <a:spcPct val="200000"/>
              </a:lnSpc>
            </a:pPr>
            <a:r>
              <a:rPr lang="en-US" sz="2800" dirty="0">
                <a:solidFill>
                  <a:srgbClr val="0E2841"/>
                </a:solidFill>
                <a:latin typeface="Aptos" panose="02110004020202020204"/>
              </a:rPr>
              <a:t>Security and privacy implications </a:t>
            </a:r>
          </a:p>
        </p:txBody>
      </p:sp>
      <p:sp>
        <p:nvSpPr>
          <p:cNvPr id="13" name="Rounded Rectangle 12">
            <a:extLst>
              <a:ext uri="{FF2B5EF4-FFF2-40B4-BE49-F238E27FC236}">
                <a16:creationId xmlns:a16="http://schemas.microsoft.com/office/drawing/2014/main" id="{778F8D5C-B258-B8DE-90AA-578A1F8A0290}"/>
              </a:ext>
            </a:extLst>
          </p:cNvPr>
          <p:cNvSpPr/>
          <p:nvPr/>
        </p:nvSpPr>
        <p:spPr>
          <a:xfrm>
            <a:off x="704086" y="4893864"/>
            <a:ext cx="5782056" cy="49106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4" name="Straight Connector 13">
            <a:extLst>
              <a:ext uri="{FF2B5EF4-FFF2-40B4-BE49-F238E27FC236}">
                <a16:creationId xmlns:a16="http://schemas.microsoft.com/office/drawing/2014/main" id="{5A3E2CE7-EAF1-96D0-D8B6-C75F1475B4DA}"/>
              </a:ext>
            </a:extLst>
          </p:cNvPr>
          <p:cNvCxnSpPr>
            <a:cxnSpLocks/>
          </p:cNvCxnSpPr>
          <p:nvPr/>
        </p:nvCxnSpPr>
        <p:spPr>
          <a:xfrm>
            <a:off x="6669025" y="1517484"/>
            <a:ext cx="0" cy="4590708"/>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0958566-CF2E-B131-5A5C-C14DEE25925D}"/>
              </a:ext>
            </a:extLst>
          </p:cNvPr>
          <p:cNvSpPr txBox="1"/>
          <p:nvPr/>
        </p:nvSpPr>
        <p:spPr>
          <a:xfrm>
            <a:off x="6717794" y="3232765"/>
            <a:ext cx="5405636"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E2841"/>
                </a:solidFill>
                <a:effectLst/>
                <a:uLnTx/>
                <a:uFillTx/>
                <a:latin typeface="Aptos" panose="02110004020202020204"/>
                <a:ea typeface="+mn-ea"/>
                <a:cs typeface="+mn-cs"/>
              </a:rPr>
              <a:t>What are the attack surfaces and how can we deal with them?</a:t>
            </a:r>
          </a:p>
        </p:txBody>
      </p:sp>
    </p:spTree>
    <p:extLst>
      <p:ext uri="{BB962C8B-B14F-4D97-AF65-F5344CB8AC3E}">
        <p14:creationId xmlns:p14="http://schemas.microsoft.com/office/powerpoint/2010/main" val="1114685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BF1EC"/>
        </a:solidFill>
        <a:effectLst/>
      </p:bgPr>
    </p:bg>
    <p:spTree>
      <p:nvGrpSpPr>
        <p:cNvPr id="1" name="">
          <a:extLst>
            <a:ext uri="{FF2B5EF4-FFF2-40B4-BE49-F238E27FC236}">
              <a16:creationId xmlns:a16="http://schemas.microsoft.com/office/drawing/2014/main" id="{1D353937-D05A-C2CF-000B-BD199CD264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D2D0CD-0D10-AAAA-1508-1318FAB4BD47}"/>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To conclude…</a:t>
            </a:r>
          </a:p>
        </p:txBody>
      </p:sp>
      <p:sp>
        <p:nvSpPr>
          <p:cNvPr id="42" name="TextBox 41">
            <a:extLst>
              <a:ext uri="{FF2B5EF4-FFF2-40B4-BE49-F238E27FC236}">
                <a16:creationId xmlns:a16="http://schemas.microsoft.com/office/drawing/2014/main" id="{83FCCB98-FDE2-FB34-6B55-26A73A9E193F}"/>
              </a:ext>
            </a:extLst>
          </p:cNvPr>
          <p:cNvSpPr txBox="1"/>
          <p:nvPr/>
        </p:nvSpPr>
        <p:spPr>
          <a:xfrm>
            <a:off x="838200" y="2736502"/>
            <a:ext cx="7916056" cy="1384995"/>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E2841"/>
                </a:solidFill>
                <a:effectLst/>
                <a:uLnTx/>
                <a:uFillTx/>
                <a:latin typeface="Aptos" panose="02110004020202020204"/>
                <a:ea typeface="+mn-ea"/>
                <a:cs typeface="+mn-cs"/>
              </a:rPr>
              <a:t>Federated mapping is a new domain with multiple research challenges and huge  potential to unlock a new class of applications.</a:t>
            </a:r>
          </a:p>
        </p:txBody>
      </p:sp>
    </p:spTree>
    <p:extLst>
      <p:ext uri="{BB962C8B-B14F-4D97-AF65-F5344CB8AC3E}">
        <p14:creationId xmlns:p14="http://schemas.microsoft.com/office/powerpoint/2010/main" val="386746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BF3EF"/>
        </a:solidFill>
        <a:effectLst/>
      </p:bgPr>
    </p:bg>
    <p:spTree>
      <p:nvGrpSpPr>
        <p:cNvPr id="1" name="">
          <a:extLst>
            <a:ext uri="{FF2B5EF4-FFF2-40B4-BE49-F238E27FC236}">
              <a16:creationId xmlns:a16="http://schemas.microsoft.com/office/drawing/2014/main" id="{A5132A16-780B-9305-4962-FA386C0AAD8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1384551-2A83-F785-2D9E-63EB029FAB61}"/>
              </a:ext>
            </a:extLst>
          </p:cNvPr>
          <p:cNvSpPr>
            <a:spLocks noGrp="1"/>
          </p:cNvSpPr>
          <p:nvPr>
            <p:ph type="ctrTitle"/>
          </p:nvPr>
        </p:nvSpPr>
        <p:spPr>
          <a:xfrm>
            <a:off x="1030941" y="1629409"/>
            <a:ext cx="10130118" cy="757394"/>
          </a:xfrm>
        </p:spPr>
        <p:txBody>
          <a:bodyPr>
            <a:normAutofit/>
          </a:bodyPr>
          <a:lstStyle/>
          <a:p>
            <a:r>
              <a:rPr lang="en-US" sz="4400" dirty="0">
                <a:solidFill>
                  <a:srgbClr val="6C1100"/>
                </a:solidFill>
              </a:rPr>
              <a:t>Federated Maps to Enable the Spatial Web </a:t>
            </a:r>
          </a:p>
        </p:txBody>
      </p:sp>
      <p:pic>
        <p:nvPicPr>
          <p:cNvPr id="15" name="Picture 14">
            <a:extLst>
              <a:ext uri="{FF2B5EF4-FFF2-40B4-BE49-F238E27FC236}">
                <a16:creationId xmlns:a16="http://schemas.microsoft.com/office/drawing/2014/main" id="{CFFEE9AB-94A8-D44D-AB42-EE9C4AC83F8E}"/>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4421982" y="1001481"/>
            <a:ext cx="3348036" cy="757394"/>
          </a:xfrm>
          <a:prstGeom prst="rect">
            <a:avLst/>
          </a:prstGeom>
        </p:spPr>
      </p:pic>
      <p:pic>
        <p:nvPicPr>
          <p:cNvPr id="16" name="Picture 15">
            <a:extLst>
              <a:ext uri="{FF2B5EF4-FFF2-40B4-BE49-F238E27FC236}">
                <a16:creationId xmlns:a16="http://schemas.microsoft.com/office/drawing/2014/main" id="{F13D7811-2465-E3E3-CFD0-3E2C34A0E155}"/>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5508812" y="64395"/>
            <a:ext cx="1174376" cy="937086"/>
          </a:xfrm>
          <a:prstGeom prst="rect">
            <a:avLst/>
          </a:prstGeom>
        </p:spPr>
      </p:pic>
      <p:pic>
        <p:nvPicPr>
          <p:cNvPr id="37890" name="Picture 2" descr="Wordmarks, Lettermark, Unitmarks - The CMU Brand - Carnegie ...">
            <a:extLst>
              <a:ext uri="{FF2B5EF4-FFF2-40B4-BE49-F238E27FC236}">
                <a16:creationId xmlns:a16="http://schemas.microsoft.com/office/drawing/2014/main" id="{92DCF444-2C12-2E0C-B83E-B41A47CF2C48}"/>
              </a:ext>
            </a:extLst>
          </p:cNvPr>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14816" y="2102398"/>
            <a:ext cx="1362368" cy="13623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8AD06B-EEE4-AC21-CC1E-8C1D8FEA55FE}"/>
              </a:ext>
            </a:extLst>
          </p:cNvPr>
          <p:cNvSpPr txBox="1"/>
          <p:nvPr/>
        </p:nvSpPr>
        <p:spPr>
          <a:xfrm>
            <a:off x="4112302" y="3114033"/>
            <a:ext cx="396739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Aptos" panose="02110004020202020204"/>
                <a:ea typeface="+mn-ea"/>
                <a:cs typeface="+mn-cs"/>
                <a:hlinkClick r:id="rId6"/>
              </a:rPr>
              <a:t>www.open-flame.com</a:t>
            </a: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Picture 3" descr="A person smiling at the camera&#10;&#10;AI-generated content may be incorrect.">
            <a:extLst>
              <a:ext uri="{FF2B5EF4-FFF2-40B4-BE49-F238E27FC236}">
                <a16:creationId xmlns:a16="http://schemas.microsoft.com/office/drawing/2014/main" id="{AF23049B-39B1-795B-6F8D-2340FE04C3B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815725" y="3808289"/>
            <a:ext cx="2078637" cy="2078637"/>
          </a:xfrm>
          <a:prstGeom prst="roundRect">
            <a:avLst>
              <a:gd name="adj" fmla="val 9455"/>
            </a:avLst>
          </a:prstGeom>
        </p:spPr>
      </p:pic>
      <p:sp>
        <p:nvSpPr>
          <p:cNvPr id="5" name="Subtitle 10">
            <a:extLst>
              <a:ext uri="{FF2B5EF4-FFF2-40B4-BE49-F238E27FC236}">
                <a16:creationId xmlns:a16="http://schemas.microsoft.com/office/drawing/2014/main" id="{9E97BFD3-BFEB-5909-2A66-852E0CEA2825}"/>
              </a:ext>
            </a:extLst>
          </p:cNvPr>
          <p:cNvSpPr txBox="1">
            <a:spLocks/>
          </p:cNvSpPr>
          <p:nvPr/>
        </p:nvSpPr>
        <p:spPr>
          <a:xfrm>
            <a:off x="2368592" y="5886926"/>
            <a:ext cx="2972902" cy="512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Sagar Bharadwaj</a:t>
            </a:r>
          </a:p>
        </p:txBody>
      </p:sp>
      <p:pic>
        <p:nvPicPr>
          <p:cNvPr id="6" name="Picture 5">
            <a:extLst>
              <a:ext uri="{FF2B5EF4-FFF2-40B4-BE49-F238E27FC236}">
                <a16:creationId xmlns:a16="http://schemas.microsoft.com/office/drawing/2014/main" id="{AE0318BB-38EC-B194-D6A5-C8245B26A9C4}"/>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5341494" y="3808289"/>
            <a:ext cx="2078637" cy="2078637"/>
          </a:xfrm>
          <a:prstGeom prst="roundRect">
            <a:avLst>
              <a:gd name="adj" fmla="val 9455"/>
            </a:avLst>
          </a:prstGeom>
        </p:spPr>
      </p:pic>
      <p:sp>
        <p:nvSpPr>
          <p:cNvPr id="7" name="Subtitle 10">
            <a:extLst>
              <a:ext uri="{FF2B5EF4-FFF2-40B4-BE49-F238E27FC236}">
                <a16:creationId xmlns:a16="http://schemas.microsoft.com/office/drawing/2014/main" id="{77E63864-5D90-B38A-5B93-1410412435C2}"/>
              </a:ext>
            </a:extLst>
          </p:cNvPr>
          <p:cNvSpPr txBox="1">
            <a:spLocks/>
          </p:cNvSpPr>
          <p:nvPr/>
        </p:nvSpPr>
        <p:spPr>
          <a:xfrm>
            <a:off x="4894361" y="5886926"/>
            <a:ext cx="2972902" cy="512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Anthony Rowe</a:t>
            </a:r>
          </a:p>
        </p:txBody>
      </p:sp>
      <p:pic>
        <p:nvPicPr>
          <p:cNvPr id="8" name="Picture 7">
            <a:extLst>
              <a:ext uri="{FF2B5EF4-FFF2-40B4-BE49-F238E27FC236}">
                <a16:creationId xmlns:a16="http://schemas.microsoft.com/office/drawing/2014/main" id="{8B43BF1F-FC81-D107-DD27-2405F5A75CF4}"/>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7789961" y="3808289"/>
            <a:ext cx="2078637" cy="2078637"/>
          </a:xfrm>
          <a:prstGeom prst="roundRect">
            <a:avLst>
              <a:gd name="adj" fmla="val 9455"/>
            </a:avLst>
          </a:prstGeom>
        </p:spPr>
      </p:pic>
      <p:sp>
        <p:nvSpPr>
          <p:cNvPr id="10" name="Subtitle 10">
            <a:extLst>
              <a:ext uri="{FF2B5EF4-FFF2-40B4-BE49-F238E27FC236}">
                <a16:creationId xmlns:a16="http://schemas.microsoft.com/office/drawing/2014/main" id="{FE7337C1-47AF-C63B-E400-2B624E92A7F7}"/>
              </a:ext>
            </a:extLst>
          </p:cNvPr>
          <p:cNvSpPr txBox="1">
            <a:spLocks/>
          </p:cNvSpPr>
          <p:nvPr/>
        </p:nvSpPr>
        <p:spPr>
          <a:xfrm>
            <a:off x="7342828" y="5886926"/>
            <a:ext cx="2972902" cy="512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Srinivasan Seshan</a:t>
            </a:r>
          </a:p>
        </p:txBody>
      </p:sp>
    </p:spTree>
    <p:extLst>
      <p:ext uri="{BB962C8B-B14F-4D97-AF65-F5344CB8AC3E}">
        <p14:creationId xmlns:p14="http://schemas.microsoft.com/office/powerpoint/2010/main" val="2597898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accent2">
            <a:lumMod val="50000"/>
          </a:schemeClr>
        </a:solidFill>
        <a:effectLst/>
      </p:bgPr>
    </p:bg>
    <p:spTree>
      <p:nvGrpSpPr>
        <p:cNvPr id="1" name="">
          <a:extLst>
            <a:ext uri="{FF2B5EF4-FFF2-40B4-BE49-F238E27FC236}">
              <a16:creationId xmlns:a16="http://schemas.microsoft.com/office/drawing/2014/main" id="{BFC30A62-9D55-58B0-628C-F21F7D3BA6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C3FE8D-DFD4-914D-3FA3-C3273E3FB9FD}"/>
              </a:ext>
            </a:extLst>
          </p:cNvPr>
          <p:cNvSpPr>
            <a:spLocks noGrp="1"/>
          </p:cNvSpPr>
          <p:nvPr>
            <p:ph type="title"/>
          </p:nvPr>
        </p:nvSpPr>
        <p:spPr/>
        <p:txBody>
          <a:bodyPr/>
          <a:lstStyle/>
          <a:p>
            <a:r>
              <a:rPr lang="en-US" dirty="0">
                <a:solidFill>
                  <a:schemeClr val="accent2">
                    <a:lumMod val="20000"/>
                    <a:lumOff val="80000"/>
                  </a:schemeClr>
                </a:solidFill>
              </a:rPr>
              <a:t>Backup</a:t>
            </a:r>
          </a:p>
        </p:txBody>
      </p:sp>
    </p:spTree>
    <p:extLst>
      <p:ext uri="{BB962C8B-B14F-4D97-AF65-F5344CB8AC3E}">
        <p14:creationId xmlns:p14="http://schemas.microsoft.com/office/powerpoint/2010/main" val="1502759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3E7D2-4133-8A73-5149-6A8034437390}"/>
              </a:ext>
            </a:extLst>
          </p:cNvPr>
          <p:cNvSpPr>
            <a:spLocks noGrp="1"/>
          </p:cNvSpPr>
          <p:nvPr>
            <p:ph type="title"/>
          </p:nvPr>
        </p:nvSpPr>
        <p:spPr/>
        <p:txBody>
          <a:bodyPr>
            <a:normAutofit/>
          </a:bodyPr>
          <a:lstStyle/>
          <a:p>
            <a:r>
              <a:rPr lang="en-US" sz="4000" dirty="0"/>
              <a:t>Can centralized maps offer the same benefits?</a:t>
            </a:r>
          </a:p>
        </p:txBody>
      </p:sp>
      <p:sp>
        <p:nvSpPr>
          <p:cNvPr id="3" name="Content Placeholder 2">
            <a:extLst>
              <a:ext uri="{FF2B5EF4-FFF2-40B4-BE49-F238E27FC236}">
                <a16:creationId xmlns:a16="http://schemas.microsoft.com/office/drawing/2014/main" id="{44E0ACA4-53AB-F812-257D-3E660FF3374F}"/>
              </a:ext>
            </a:extLst>
          </p:cNvPr>
          <p:cNvSpPr>
            <a:spLocks noGrp="1"/>
          </p:cNvSpPr>
          <p:nvPr>
            <p:ph idx="1"/>
          </p:nvPr>
        </p:nvSpPr>
        <p:spPr/>
        <p:txBody>
          <a:bodyPr/>
          <a:lstStyle/>
          <a:p>
            <a:pPr marL="0" indent="0">
              <a:buNone/>
            </a:pPr>
            <a:r>
              <a:rPr lang="en-US" dirty="0"/>
              <a:t>Yes (with the right incentive structure and business models)</a:t>
            </a:r>
          </a:p>
          <a:p>
            <a:pPr marL="0" indent="0">
              <a:buNone/>
            </a:pPr>
            <a:endParaRPr lang="en-US" dirty="0"/>
          </a:p>
          <a:p>
            <a:pPr marL="0" indent="0">
              <a:buNone/>
            </a:pPr>
            <a:r>
              <a:rPr lang="en-US" dirty="0"/>
              <a:t>But, handing all maps of the world to a handful of organizations leads to issues </a:t>
            </a:r>
          </a:p>
          <a:p>
            <a:pPr marL="0" indent="0">
              <a:buNone/>
            </a:pPr>
            <a:endParaRPr lang="en-US" dirty="0"/>
          </a:p>
          <a:p>
            <a:pPr marL="0" indent="0">
              <a:buNone/>
            </a:pPr>
            <a:r>
              <a:rPr lang="en-US" dirty="0"/>
              <a:t>	Vendor lock-in and fragmentation</a:t>
            </a:r>
          </a:p>
          <a:p>
            <a:pPr marL="0" indent="0">
              <a:buNone/>
            </a:pPr>
            <a:endParaRPr lang="en-US" dirty="0"/>
          </a:p>
          <a:p>
            <a:pPr marL="0" indent="0">
              <a:buNone/>
            </a:pPr>
            <a:r>
              <a:rPr lang="en-US" dirty="0"/>
              <a:t>	Excessive dependency</a:t>
            </a:r>
          </a:p>
          <a:p>
            <a:pPr marL="0" indent="0">
              <a:buNone/>
            </a:pPr>
            <a:endParaRPr lang="en-US" dirty="0"/>
          </a:p>
        </p:txBody>
      </p:sp>
    </p:spTree>
    <p:extLst>
      <p:ext uri="{BB962C8B-B14F-4D97-AF65-F5344CB8AC3E}">
        <p14:creationId xmlns:p14="http://schemas.microsoft.com/office/powerpoint/2010/main" val="172754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9F35D-7CEF-364E-C610-BE6068B6FE0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CF5D393-E479-6ABF-68C2-92651543FCD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rcRect/>
          <a:stretch/>
        </p:blipFill>
        <p:spPr>
          <a:xfrm>
            <a:off x="-105643" y="-59424"/>
            <a:ext cx="12403285" cy="6976848"/>
          </a:xfrm>
          <a:prstGeom prst="rect">
            <a:avLst/>
          </a:prstGeom>
        </p:spPr>
      </p:pic>
      <p:pic>
        <p:nvPicPr>
          <p:cNvPr id="7" name="Picture 6">
            <a:extLst>
              <a:ext uri="{FF2B5EF4-FFF2-40B4-BE49-F238E27FC236}">
                <a16:creationId xmlns:a16="http://schemas.microsoft.com/office/drawing/2014/main" id="{512A2B9D-0FF4-107A-C49A-6DD0B1F65354}"/>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rot="16200000">
            <a:off x="3293162" y="-38079"/>
            <a:ext cx="5605676" cy="7779306"/>
          </a:xfrm>
          <a:prstGeom prst="rect">
            <a:avLst/>
          </a:prstGeom>
        </p:spPr>
      </p:pic>
      <p:pic>
        <p:nvPicPr>
          <p:cNvPr id="4" name="Picture 3">
            <a:extLst>
              <a:ext uri="{FF2B5EF4-FFF2-40B4-BE49-F238E27FC236}">
                <a16:creationId xmlns:a16="http://schemas.microsoft.com/office/drawing/2014/main" id="{4B01E349-0750-B51C-F6B8-0B23330257EA}"/>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3115894" y="1543572"/>
            <a:ext cx="5921824" cy="4617730"/>
          </a:xfrm>
          <a:prstGeom prst="roundRect">
            <a:avLst>
              <a:gd name="adj" fmla="val 1000"/>
            </a:avLst>
          </a:prstGeom>
          <a:ln>
            <a:noFill/>
          </a:ln>
          <a:effectLst>
            <a:outerShdw blurRad="292100" dist="139700" dir="2700000" algn="tl" rotWithShape="0">
              <a:srgbClr val="333333">
                <a:alpha val="65000"/>
              </a:srgbClr>
            </a:outerShdw>
          </a:effectLst>
        </p:spPr>
      </p:pic>
      <p:sp>
        <p:nvSpPr>
          <p:cNvPr id="8" name="Diagonal Stripe 7">
            <a:extLst>
              <a:ext uri="{FF2B5EF4-FFF2-40B4-BE49-F238E27FC236}">
                <a16:creationId xmlns:a16="http://schemas.microsoft.com/office/drawing/2014/main" id="{34FF744A-6C20-7A79-089D-6549F6465C2F}"/>
              </a:ext>
            </a:extLst>
          </p:cNvPr>
          <p:cNvSpPr/>
          <p:nvPr/>
        </p:nvSpPr>
        <p:spPr>
          <a:xfrm>
            <a:off x="3115893" y="1543572"/>
            <a:ext cx="4238524" cy="2679807"/>
          </a:xfrm>
          <a:prstGeom prst="diagStripe">
            <a:avLst/>
          </a:prstGeom>
          <a:gradFill>
            <a:gsLst>
              <a:gs pos="0">
                <a:schemeClr val="accent1">
                  <a:lumMod val="5000"/>
                  <a:lumOff val="95000"/>
                  <a:alpha val="17550"/>
                </a:schemeClr>
              </a:gs>
              <a:gs pos="78000">
                <a:schemeClr val="tx2">
                  <a:lumMod val="10000"/>
                  <a:lumOff val="90000"/>
                  <a:alpha val="22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a:extLst>
              <a:ext uri="{FF2B5EF4-FFF2-40B4-BE49-F238E27FC236}">
                <a16:creationId xmlns:a16="http://schemas.microsoft.com/office/drawing/2014/main" id="{56BEB71D-2D3F-7290-9EA7-C78FA95D2A78}"/>
              </a:ext>
            </a:extLst>
          </p:cNvPr>
          <p:cNvSpPr/>
          <p:nvPr/>
        </p:nvSpPr>
        <p:spPr>
          <a:xfrm>
            <a:off x="342900" y="157163"/>
            <a:ext cx="5753100" cy="700087"/>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10000"/>
                    <a:lumOff val="90000"/>
                  </a:schemeClr>
                </a:solidFill>
              </a:rPr>
              <a:t>Example Application: Shopping Navigator</a:t>
            </a:r>
          </a:p>
        </p:txBody>
      </p:sp>
      <p:sp>
        <p:nvSpPr>
          <p:cNvPr id="27" name="Chevron 26">
            <a:extLst>
              <a:ext uri="{FF2B5EF4-FFF2-40B4-BE49-F238E27FC236}">
                <a16:creationId xmlns:a16="http://schemas.microsoft.com/office/drawing/2014/main" id="{FBB45CCA-0ABE-CE72-01CE-53C7B1BAF11A}"/>
              </a:ext>
            </a:extLst>
          </p:cNvPr>
          <p:cNvSpPr/>
          <p:nvPr/>
        </p:nvSpPr>
        <p:spPr>
          <a:xfrm flipH="1">
            <a:off x="5514939" y="3622137"/>
            <a:ext cx="2021954" cy="2055223"/>
          </a:xfrm>
          <a:prstGeom prst="chevron">
            <a:avLst/>
          </a:prstGeom>
          <a:solidFill>
            <a:schemeClr val="tx2">
              <a:lumMod val="50000"/>
              <a:lumOff val="50000"/>
            </a:schemeClr>
          </a:solidFill>
          <a:ln>
            <a:noFill/>
          </a:ln>
          <a:effectLst>
            <a:glow rad="269338">
              <a:schemeClr val="bg1">
                <a:alpha val="66188"/>
              </a:schemeClr>
            </a:glow>
          </a:effectLst>
          <a:scene3d>
            <a:camera prst="perspectiveHeroicExtremeLeftFacing">
              <a:rot lat="510196" lon="4200000" rev="21594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hevron 27">
            <a:extLst>
              <a:ext uri="{FF2B5EF4-FFF2-40B4-BE49-F238E27FC236}">
                <a16:creationId xmlns:a16="http://schemas.microsoft.com/office/drawing/2014/main" id="{6B5CB925-B515-7E20-B2D3-BC8D42CA17E9}"/>
              </a:ext>
            </a:extLst>
          </p:cNvPr>
          <p:cNvSpPr/>
          <p:nvPr/>
        </p:nvSpPr>
        <p:spPr>
          <a:xfrm flipH="1">
            <a:off x="5297573" y="3622137"/>
            <a:ext cx="1528996" cy="1784729"/>
          </a:xfrm>
          <a:prstGeom prst="chevron">
            <a:avLst/>
          </a:prstGeom>
          <a:solidFill>
            <a:schemeClr val="tx2">
              <a:lumMod val="50000"/>
              <a:lumOff val="50000"/>
            </a:schemeClr>
          </a:solidFill>
          <a:ln>
            <a:noFill/>
          </a:ln>
          <a:effectLst>
            <a:glow rad="269338">
              <a:schemeClr val="bg1">
                <a:alpha val="66188"/>
              </a:schemeClr>
            </a:glow>
          </a:effectLst>
          <a:scene3d>
            <a:camera prst="perspectiveHeroicExtremeLeftFacing">
              <a:rot lat="517441" lon="4200000" rev="3884"/>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hevron 28">
            <a:extLst>
              <a:ext uri="{FF2B5EF4-FFF2-40B4-BE49-F238E27FC236}">
                <a16:creationId xmlns:a16="http://schemas.microsoft.com/office/drawing/2014/main" id="{D97EDBAF-819D-67DE-71F0-B24E39D21465}"/>
              </a:ext>
            </a:extLst>
          </p:cNvPr>
          <p:cNvSpPr/>
          <p:nvPr/>
        </p:nvSpPr>
        <p:spPr>
          <a:xfrm flipH="1">
            <a:off x="4896859" y="3622137"/>
            <a:ext cx="1432146" cy="1560386"/>
          </a:xfrm>
          <a:prstGeom prst="chevron">
            <a:avLst/>
          </a:prstGeom>
          <a:solidFill>
            <a:schemeClr val="tx2">
              <a:lumMod val="50000"/>
              <a:lumOff val="50000"/>
            </a:schemeClr>
          </a:solidFill>
          <a:ln>
            <a:noFill/>
          </a:ln>
          <a:effectLst>
            <a:glow rad="269338">
              <a:schemeClr val="bg1">
                <a:alpha val="66188"/>
              </a:schemeClr>
            </a:glow>
          </a:effectLst>
          <a:scene3d>
            <a:camera prst="perspectiveHeroicExtremeLeftFacing">
              <a:rot lat="515119" lon="4200000" rev="49308"/>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hevron 29">
            <a:extLst>
              <a:ext uri="{FF2B5EF4-FFF2-40B4-BE49-F238E27FC236}">
                <a16:creationId xmlns:a16="http://schemas.microsoft.com/office/drawing/2014/main" id="{BB84F830-EC61-C89A-BBB2-EE933024D6C6}"/>
              </a:ext>
            </a:extLst>
          </p:cNvPr>
          <p:cNvSpPr/>
          <p:nvPr/>
        </p:nvSpPr>
        <p:spPr>
          <a:xfrm flipH="1">
            <a:off x="4484713" y="3622137"/>
            <a:ext cx="1496995" cy="1356719"/>
          </a:xfrm>
          <a:prstGeom prst="chevron">
            <a:avLst/>
          </a:prstGeom>
          <a:solidFill>
            <a:schemeClr val="tx2">
              <a:lumMod val="50000"/>
              <a:lumOff val="50000"/>
            </a:schemeClr>
          </a:solidFill>
          <a:ln>
            <a:noFill/>
          </a:ln>
          <a:effectLst>
            <a:glow rad="269338">
              <a:schemeClr val="bg1">
                <a:alpha val="66188"/>
              </a:schemeClr>
            </a:glow>
          </a:effectLst>
          <a:scene3d>
            <a:camera prst="perspectiveHeroicExtremeLeftFacing">
              <a:rot lat="484694" lon="4500000" rev="181805"/>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a:extLst>
              <a:ext uri="{FF2B5EF4-FFF2-40B4-BE49-F238E27FC236}">
                <a16:creationId xmlns:a16="http://schemas.microsoft.com/office/drawing/2014/main" id="{34BA46E0-3883-0923-0CEF-B949C9FCDFB3}"/>
              </a:ext>
            </a:extLst>
          </p:cNvPr>
          <p:cNvSpPr/>
          <p:nvPr/>
        </p:nvSpPr>
        <p:spPr>
          <a:xfrm>
            <a:off x="3372787" y="1863528"/>
            <a:ext cx="5471410" cy="57512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A0D3CCDE-63AE-B0AD-6A79-E38F240DF816}"/>
              </a:ext>
            </a:extLst>
          </p:cNvPr>
          <p:cNvSpPr txBox="1"/>
          <p:nvPr/>
        </p:nvSpPr>
        <p:spPr>
          <a:xfrm>
            <a:off x="3938520" y="1966423"/>
            <a:ext cx="4766871" cy="369332"/>
          </a:xfrm>
          <a:prstGeom prst="rect">
            <a:avLst/>
          </a:prstGeom>
          <a:noFill/>
        </p:spPr>
        <p:txBody>
          <a:bodyPr wrap="square" rtlCol="0" anchor="t">
            <a:spAutoFit/>
          </a:bodyPr>
          <a:lstStyle/>
          <a:p>
            <a:r>
              <a:rPr lang="en-US" dirty="0">
                <a:solidFill>
                  <a:schemeClr val="tx1"/>
                </a:solidFill>
              </a:rPr>
              <a:t>Sagar’s Office, Carnegie Mellon</a:t>
            </a:r>
          </a:p>
        </p:txBody>
      </p:sp>
      <p:pic>
        <p:nvPicPr>
          <p:cNvPr id="6" name="Graphic 5" descr="Marker with solid fill">
            <a:extLst>
              <a:ext uri="{FF2B5EF4-FFF2-40B4-BE49-F238E27FC236}">
                <a16:creationId xmlns:a16="http://schemas.microsoft.com/office/drawing/2014/main" id="{8EB4ECC2-43B4-4A70-D885-126B259CF1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47489" y="1863528"/>
            <a:ext cx="575122" cy="575122"/>
          </a:xfrm>
          <a:prstGeom prst="rect">
            <a:avLst/>
          </a:prstGeom>
        </p:spPr>
      </p:pic>
      <p:sp>
        <p:nvSpPr>
          <p:cNvPr id="13" name="Rounded Rectangle 12">
            <a:extLst>
              <a:ext uri="{FF2B5EF4-FFF2-40B4-BE49-F238E27FC236}">
                <a16:creationId xmlns:a16="http://schemas.microsoft.com/office/drawing/2014/main" id="{9BB82D10-4C48-22A7-F80A-2D5D94B13C99}"/>
              </a:ext>
            </a:extLst>
          </p:cNvPr>
          <p:cNvSpPr/>
          <p:nvPr/>
        </p:nvSpPr>
        <p:spPr>
          <a:xfrm>
            <a:off x="3372787" y="2505486"/>
            <a:ext cx="5471410" cy="57512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EE5856-1CF0-C497-81CD-B75464622E49}"/>
              </a:ext>
            </a:extLst>
          </p:cNvPr>
          <p:cNvSpPr txBox="1"/>
          <p:nvPr/>
        </p:nvSpPr>
        <p:spPr>
          <a:xfrm>
            <a:off x="3938520" y="2608381"/>
            <a:ext cx="4766871" cy="369332"/>
          </a:xfrm>
          <a:prstGeom prst="rect">
            <a:avLst/>
          </a:prstGeom>
          <a:noFill/>
        </p:spPr>
        <p:txBody>
          <a:bodyPr wrap="square" rtlCol="0" anchor="t">
            <a:spAutoFit/>
          </a:bodyPr>
          <a:lstStyle/>
          <a:p>
            <a:r>
              <a:rPr lang="en-US" dirty="0"/>
              <a:t>HDMI Cable</a:t>
            </a:r>
            <a:r>
              <a:rPr lang="en-US" dirty="0">
                <a:solidFill>
                  <a:schemeClr val="tx1"/>
                </a:solidFill>
              </a:rPr>
              <a:t>, Target</a:t>
            </a:r>
          </a:p>
        </p:txBody>
      </p:sp>
      <p:pic>
        <p:nvPicPr>
          <p:cNvPr id="17" name="Graphic 16" descr="Marker with solid fill">
            <a:extLst>
              <a:ext uri="{FF2B5EF4-FFF2-40B4-BE49-F238E27FC236}">
                <a16:creationId xmlns:a16="http://schemas.microsoft.com/office/drawing/2014/main" id="{9B8FB7C4-994C-E170-82A8-F438A50B7B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47489" y="2505486"/>
            <a:ext cx="575122" cy="575122"/>
          </a:xfrm>
          <a:prstGeom prst="rect">
            <a:avLst/>
          </a:prstGeom>
        </p:spPr>
      </p:pic>
      <p:sp>
        <p:nvSpPr>
          <p:cNvPr id="5" name="Chevron 4">
            <a:extLst>
              <a:ext uri="{FF2B5EF4-FFF2-40B4-BE49-F238E27FC236}">
                <a16:creationId xmlns:a16="http://schemas.microsoft.com/office/drawing/2014/main" id="{26794376-F01A-2169-FF31-82FDF9A351DE}"/>
              </a:ext>
            </a:extLst>
          </p:cNvPr>
          <p:cNvSpPr/>
          <p:nvPr/>
        </p:nvSpPr>
        <p:spPr>
          <a:xfrm flipH="1">
            <a:off x="4241997" y="3605203"/>
            <a:ext cx="1496995" cy="1135591"/>
          </a:xfrm>
          <a:prstGeom prst="chevron">
            <a:avLst>
              <a:gd name="adj" fmla="val 74597"/>
            </a:avLst>
          </a:prstGeom>
          <a:solidFill>
            <a:schemeClr val="tx2">
              <a:lumMod val="50000"/>
              <a:lumOff val="50000"/>
            </a:schemeClr>
          </a:solidFill>
          <a:ln>
            <a:noFill/>
          </a:ln>
          <a:effectLst>
            <a:glow rad="269338">
              <a:schemeClr val="bg1">
                <a:alpha val="66188"/>
              </a:schemeClr>
            </a:glow>
          </a:effectLst>
          <a:scene3d>
            <a:camera prst="perspectiveHeroicExtremeLeftFacing">
              <a:rot lat="484694" lon="4680000" rev="181805"/>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930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Effect transition="in" filter="fade">
                                      <p:cBhvr>
                                        <p:cTn id="12" dur="1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15" grpId="0"/>
      <p:bldP spid="16" grpId="0"/>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FBF1EC"/>
        </a:solidFill>
        <a:effectLst/>
      </p:bgPr>
    </p:bg>
    <p:spTree>
      <p:nvGrpSpPr>
        <p:cNvPr id="1" name="">
          <a:extLst>
            <a:ext uri="{FF2B5EF4-FFF2-40B4-BE49-F238E27FC236}">
              <a16:creationId xmlns:a16="http://schemas.microsoft.com/office/drawing/2014/main" id="{00ECC019-F3CD-A4CC-1846-D4511768F8C6}"/>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E094DB29-007F-A4A4-8385-DC63FD90C130}"/>
              </a:ext>
            </a:extLst>
          </p:cNvPr>
          <p:cNvSpPr/>
          <p:nvPr/>
        </p:nvSpPr>
        <p:spPr>
          <a:xfrm>
            <a:off x="6794938" y="2159876"/>
            <a:ext cx="5076495" cy="3310759"/>
          </a:xfrm>
          <a:prstGeom prst="roundRect">
            <a:avLst>
              <a:gd name="adj" fmla="val 2214"/>
            </a:avLst>
          </a:prstGeom>
          <a:solidFill>
            <a:schemeClr val="bg1">
              <a:alpha val="4031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D84BB15-E622-602D-8C8F-207F7F037B18}"/>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Example: Application Design</a:t>
            </a:r>
          </a:p>
        </p:txBody>
      </p:sp>
      <p:pic>
        <p:nvPicPr>
          <p:cNvPr id="191" name="Picture 190">
            <a:extLst>
              <a:ext uri="{FF2B5EF4-FFF2-40B4-BE49-F238E27FC236}">
                <a16:creationId xmlns:a16="http://schemas.microsoft.com/office/drawing/2014/main" id="{4630766C-779A-3189-C12B-9D0BC6971624}"/>
              </a:ext>
            </a:extLst>
          </p:cNvPr>
          <p:cNvPicPr>
            <a:picLocks noChangeAspect="1"/>
          </p:cNvPicPr>
          <p:nvPr/>
        </p:nvPicPr>
        <p:blipFill>
          <a:blip r:embed="rId3"/>
          <a:stretch>
            <a:fillRect/>
          </a:stretch>
        </p:blipFill>
        <p:spPr>
          <a:xfrm>
            <a:off x="6936827" y="2689921"/>
            <a:ext cx="4665658" cy="2532242"/>
          </a:xfrm>
          <a:prstGeom prst="rect">
            <a:avLst/>
          </a:prstGeom>
        </p:spPr>
      </p:pic>
      <p:pic>
        <p:nvPicPr>
          <p:cNvPr id="4" name="ClientOpenFlameLogo" descr="A close up of a logo&#10;&#10;AI-generated content may be incorrect.">
            <a:extLst>
              <a:ext uri="{FF2B5EF4-FFF2-40B4-BE49-F238E27FC236}">
                <a16:creationId xmlns:a16="http://schemas.microsoft.com/office/drawing/2014/main" id="{B66B8167-0A81-8D32-AD5E-A5228EB2BE9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36827" y="2282377"/>
            <a:ext cx="1192358" cy="407544"/>
          </a:xfrm>
          <a:prstGeom prst="rect">
            <a:avLst/>
          </a:prstGeom>
        </p:spPr>
      </p:pic>
      <p:sp>
        <p:nvSpPr>
          <p:cNvPr id="6" name="Rounded Rectangle 5">
            <a:extLst>
              <a:ext uri="{FF2B5EF4-FFF2-40B4-BE49-F238E27FC236}">
                <a16:creationId xmlns:a16="http://schemas.microsoft.com/office/drawing/2014/main" id="{CE2EE570-8457-7052-4CA6-9C2BEED5A15F}"/>
              </a:ext>
            </a:extLst>
          </p:cNvPr>
          <p:cNvSpPr/>
          <p:nvPr/>
        </p:nvSpPr>
        <p:spPr>
          <a:xfrm>
            <a:off x="1364851" y="1530314"/>
            <a:ext cx="3591910" cy="4851455"/>
          </a:xfrm>
          <a:prstGeom prst="roundRect">
            <a:avLst>
              <a:gd name="adj" fmla="val 2214"/>
            </a:avLst>
          </a:prstGeom>
          <a:solidFill>
            <a:schemeClr val="bg1">
              <a:alpha val="4031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Arrow Connector 7">
            <a:extLst>
              <a:ext uri="{FF2B5EF4-FFF2-40B4-BE49-F238E27FC236}">
                <a16:creationId xmlns:a16="http://schemas.microsoft.com/office/drawing/2014/main" id="{2C21129E-897E-FEC2-2EF4-6F6285884F14}"/>
              </a:ext>
            </a:extLst>
          </p:cNvPr>
          <p:cNvCxnSpPr>
            <a:cxnSpLocks/>
          </p:cNvCxnSpPr>
          <p:nvPr/>
        </p:nvCxnSpPr>
        <p:spPr>
          <a:xfrm>
            <a:off x="4966142" y="3389898"/>
            <a:ext cx="1828796" cy="0"/>
          </a:xfrm>
          <a:prstGeom prst="straightConnector1">
            <a:avLst/>
          </a:prstGeom>
          <a:ln w="28575">
            <a:solidFill>
              <a:srgbClr val="163F5A"/>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FE3CFBF-51AE-40F9-43D7-FC49D6080AC8}"/>
              </a:ext>
            </a:extLst>
          </p:cNvPr>
          <p:cNvSpPr txBox="1"/>
          <p:nvPr/>
        </p:nvSpPr>
        <p:spPr>
          <a:xfrm>
            <a:off x="5098649" y="3097509"/>
            <a:ext cx="15544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Names at device location</a:t>
            </a:r>
          </a:p>
        </p:txBody>
      </p:sp>
      <p:sp>
        <p:nvSpPr>
          <p:cNvPr id="13" name="TextBox 12">
            <a:extLst>
              <a:ext uri="{FF2B5EF4-FFF2-40B4-BE49-F238E27FC236}">
                <a16:creationId xmlns:a16="http://schemas.microsoft.com/office/drawing/2014/main" id="{04FE3CD1-9B35-1BBF-D11E-38A810DC3116}"/>
              </a:ext>
            </a:extLst>
          </p:cNvPr>
          <p:cNvSpPr txBox="1"/>
          <p:nvPr/>
        </p:nvSpPr>
        <p:spPr>
          <a:xfrm>
            <a:off x="1751153" y="1664268"/>
            <a:ext cx="2819305" cy="455057"/>
          </a:xfrm>
          <a:prstGeom prst="roundRect">
            <a:avLst>
              <a:gd name="adj" fmla="val 33041"/>
            </a:avLst>
          </a:prstGeom>
          <a:solidFill>
            <a:srgbClr val="163F5A"/>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AR Content Placement</a:t>
            </a:r>
          </a:p>
        </p:txBody>
      </p:sp>
      <p:pic>
        <p:nvPicPr>
          <p:cNvPr id="14" name="Picture 4">
            <a:extLst>
              <a:ext uri="{FF2B5EF4-FFF2-40B4-BE49-F238E27FC236}">
                <a16:creationId xmlns:a16="http://schemas.microsoft.com/office/drawing/2014/main" id="{04A44FF4-1DB1-F081-2559-88AF28E8355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545600" y="2214480"/>
            <a:ext cx="1297957" cy="1297957"/>
          </a:xfrm>
          <a:prstGeom prst="roundRect">
            <a:avLst>
              <a:gd name="adj" fmla="val 8594"/>
            </a:avLst>
          </a:prstGeom>
          <a:solidFill>
            <a:srgbClr val="FFFFFF">
              <a:shade val="85000"/>
            </a:srgbClr>
          </a:solidFill>
          <a:ln>
            <a:noFill/>
          </a:ln>
          <a:effectLst/>
        </p:spPr>
      </p:pic>
      <p:graphicFrame>
        <p:nvGraphicFramePr>
          <p:cNvPr id="15" name="Table 14">
            <a:extLst>
              <a:ext uri="{FF2B5EF4-FFF2-40B4-BE49-F238E27FC236}">
                <a16:creationId xmlns:a16="http://schemas.microsoft.com/office/drawing/2014/main" id="{39821FD9-2088-AE2E-CF17-081DA854415D}"/>
              </a:ext>
            </a:extLst>
          </p:cNvPr>
          <p:cNvGraphicFramePr>
            <a:graphicFrameLocks noGrp="1"/>
          </p:cNvGraphicFramePr>
          <p:nvPr/>
        </p:nvGraphicFramePr>
        <p:xfrm>
          <a:off x="1971840" y="3815255"/>
          <a:ext cx="2445476" cy="701040"/>
        </p:xfrm>
        <a:graphic>
          <a:graphicData uri="http://schemas.openxmlformats.org/drawingml/2006/table">
            <a:tbl>
              <a:tblPr firstRow="1" bandRow="1">
                <a:tableStyleId>{5C22544A-7EE6-4342-B048-85BDC9FD1C3A}</a:tableStyleId>
              </a:tblPr>
              <a:tblGrid>
                <a:gridCol w="1198789">
                  <a:extLst>
                    <a:ext uri="{9D8B030D-6E8A-4147-A177-3AD203B41FA5}">
                      <a16:colId xmlns:a16="http://schemas.microsoft.com/office/drawing/2014/main" val="2286801473"/>
                    </a:ext>
                  </a:extLst>
                </a:gridCol>
                <a:gridCol w="1246687">
                  <a:extLst>
                    <a:ext uri="{9D8B030D-6E8A-4147-A177-3AD203B41FA5}">
                      <a16:colId xmlns:a16="http://schemas.microsoft.com/office/drawing/2014/main" val="4186985083"/>
                    </a:ext>
                  </a:extLst>
                </a:gridCol>
              </a:tblGrid>
              <a:tr h="199029">
                <a:tc>
                  <a:txBody>
                    <a:bodyPr/>
                    <a:lstStyle/>
                    <a:p>
                      <a:r>
                        <a:rPr lang="en-US" sz="1200" b="0" dirty="0">
                          <a:solidFill>
                            <a:schemeClr val="tx1"/>
                          </a:solidFill>
                        </a:rPr>
                        <a:t>Spatial names</a:t>
                      </a:r>
                    </a:p>
                  </a:txBody>
                  <a:tcPr>
                    <a:solidFill>
                      <a:schemeClr val="accent1">
                        <a:lumMod val="40000"/>
                        <a:lumOff val="60000"/>
                      </a:schemeClr>
                    </a:solidFill>
                  </a:tcPr>
                </a:tc>
                <a:tc>
                  <a:txBody>
                    <a:bodyPr/>
                    <a:lstStyle/>
                    <a:p>
                      <a:r>
                        <a:rPr lang="en-US" sz="1200" b="0" dirty="0">
                          <a:solidFill>
                            <a:schemeClr val="tx1"/>
                          </a:solidFill>
                        </a:rPr>
                        <a:t>AR Content</a:t>
                      </a:r>
                    </a:p>
                  </a:txBody>
                  <a:tcPr>
                    <a:solidFill>
                      <a:schemeClr val="accent1">
                        <a:lumMod val="40000"/>
                        <a:lumOff val="60000"/>
                      </a:schemeClr>
                    </a:solidFill>
                  </a:tcPr>
                </a:tc>
                <a:extLst>
                  <a:ext uri="{0D108BD9-81ED-4DB2-BD59-A6C34878D82A}">
                    <a16:rowId xmlns:a16="http://schemas.microsoft.com/office/drawing/2014/main" val="4096418953"/>
                  </a:ext>
                </a:extLst>
              </a:tr>
              <a:tr h="199029">
                <a:tc>
                  <a:txBody>
                    <a:bodyPr/>
                    <a:lstStyle/>
                    <a:p>
                      <a:r>
                        <a:rPr lang="en-US" sz="800" b="0" dirty="0"/>
                        <a:t>…</a:t>
                      </a:r>
                    </a:p>
                  </a:txBody>
                  <a:tcPr/>
                </a:tc>
                <a:tc>
                  <a:txBody>
                    <a:bodyPr/>
                    <a:lstStyle/>
                    <a:p>
                      <a:r>
                        <a:rPr lang="en-US" sz="800" b="0" dirty="0"/>
                        <a:t>…</a:t>
                      </a:r>
                    </a:p>
                  </a:txBody>
                  <a:tcPr/>
                </a:tc>
                <a:extLst>
                  <a:ext uri="{0D108BD9-81ED-4DB2-BD59-A6C34878D82A}">
                    <a16:rowId xmlns:a16="http://schemas.microsoft.com/office/drawing/2014/main" val="2175078156"/>
                  </a:ext>
                </a:extLst>
              </a:tr>
              <a:tr h="199029">
                <a:tc>
                  <a:txBody>
                    <a:bodyPr/>
                    <a:lstStyle/>
                    <a:p>
                      <a:r>
                        <a:rPr lang="en-US" sz="800" b="0" dirty="0"/>
                        <a:t>…</a:t>
                      </a:r>
                    </a:p>
                  </a:txBody>
                  <a:tcPr/>
                </a:tc>
                <a:tc>
                  <a:txBody>
                    <a:bodyPr/>
                    <a:lstStyle/>
                    <a:p>
                      <a:r>
                        <a:rPr lang="en-US" sz="800" b="0" dirty="0"/>
                        <a:t>…</a:t>
                      </a:r>
                    </a:p>
                  </a:txBody>
                  <a:tcPr/>
                </a:tc>
                <a:extLst>
                  <a:ext uri="{0D108BD9-81ED-4DB2-BD59-A6C34878D82A}">
                    <a16:rowId xmlns:a16="http://schemas.microsoft.com/office/drawing/2014/main" val="2168566450"/>
                  </a:ext>
                </a:extLst>
              </a:tr>
            </a:tbl>
          </a:graphicData>
        </a:graphic>
      </p:graphicFrame>
      <p:sp>
        <p:nvSpPr>
          <p:cNvPr id="16" name="TextBox 15">
            <a:extLst>
              <a:ext uri="{FF2B5EF4-FFF2-40B4-BE49-F238E27FC236}">
                <a16:creationId xmlns:a16="http://schemas.microsoft.com/office/drawing/2014/main" id="{AC250CC3-8686-15BB-4C13-D95401F51E0A}"/>
              </a:ext>
            </a:extLst>
          </p:cNvPr>
          <p:cNvSpPr txBox="1"/>
          <p:nvPr/>
        </p:nvSpPr>
        <p:spPr>
          <a:xfrm>
            <a:off x="2545600" y="4648466"/>
            <a:ext cx="1115024" cy="341293"/>
          </a:xfrm>
          <a:prstGeom prst="roundRect">
            <a:avLst>
              <a:gd name="adj" fmla="val 33041"/>
            </a:avLst>
          </a:prstGeom>
          <a:solidFill>
            <a:srgbClr val="4C81A5"/>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Content DB</a:t>
            </a:r>
          </a:p>
        </p:txBody>
      </p:sp>
      <p:sp>
        <p:nvSpPr>
          <p:cNvPr id="17" name="ClientBox">
            <a:extLst>
              <a:ext uri="{FF2B5EF4-FFF2-40B4-BE49-F238E27FC236}">
                <a16:creationId xmlns:a16="http://schemas.microsoft.com/office/drawing/2014/main" id="{1D8F423F-885A-FC71-2BE9-7C10543C861E}"/>
              </a:ext>
            </a:extLst>
          </p:cNvPr>
          <p:cNvSpPr/>
          <p:nvPr/>
        </p:nvSpPr>
        <p:spPr>
          <a:xfrm>
            <a:off x="1901370" y="3713063"/>
            <a:ext cx="2569029" cy="1381452"/>
          </a:xfrm>
          <a:prstGeom prst="roundRect">
            <a:avLst>
              <a:gd name="adj" fmla="val 248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1" name="Freeform 30">
            <a:extLst>
              <a:ext uri="{FF2B5EF4-FFF2-40B4-BE49-F238E27FC236}">
                <a16:creationId xmlns:a16="http://schemas.microsoft.com/office/drawing/2014/main" id="{647E2CAA-343C-868F-4D69-2E4F48187C3F}"/>
              </a:ext>
            </a:extLst>
          </p:cNvPr>
          <p:cNvSpPr/>
          <p:nvPr/>
        </p:nvSpPr>
        <p:spPr>
          <a:xfrm>
            <a:off x="3703782" y="3389897"/>
            <a:ext cx="1246909" cy="1422247"/>
          </a:xfrm>
          <a:custGeom>
            <a:avLst/>
            <a:gdLst>
              <a:gd name="connsiteX0" fmla="*/ 1246909 w 1246909"/>
              <a:gd name="connsiteY0" fmla="*/ 0 h 1431636"/>
              <a:gd name="connsiteX1" fmla="*/ 969818 w 1246909"/>
              <a:gd name="connsiteY1" fmla="*/ 0 h 1431636"/>
              <a:gd name="connsiteX2" fmla="*/ 969818 w 1246909"/>
              <a:gd name="connsiteY2" fmla="*/ 1431636 h 1431636"/>
              <a:gd name="connsiteX3" fmla="*/ 0 w 1246909"/>
              <a:gd name="connsiteY3" fmla="*/ 1431636 h 1431636"/>
            </a:gdLst>
            <a:ahLst/>
            <a:cxnLst>
              <a:cxn ang="0">
                <a:pos x="connsiteX0" y="connsiteY0"/>
              </a:cxn>
              <a:cxn ang="0">
                <a:pos x="connsiteX1" y="connsiteY1"/>
              </a:cxn>
              <a:cxn ang="0">
                <a:pos x="connsiteX2" y="connsiteY2"/>
              </a:cxn>
              <a:cxn ang="0">
                <a:pos x="connsiteX3" y="connsiteY3"/>
              </a:cxn>
            </a:cxnLst>
            <a:rect l="l" t="t" r="r" b="b"/>
            <a:pathLst>
              <a:path w="1246909" h="1431636">
                <a:moveTo>
                  <a:pt x="1246909" y="0"/>
                </a:moveTo>
                <a:lnTo>
                  <a:pt x="969818" y="0"/>
                </a:lnTo>
                <a:lnTo>
                  <a:pt x="969818" y="1431636"/>
                </a:lnTo>
                <a:lnTo>
                  <a:pt x="0" y="1431636"/>
                </a:lnTo>
              </a:path>
            </a:pathLst>
          </a:custGeom>
          <a:noFill/>
          <a:ln w="952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TextBox 31">
            <a:extLst>
              <a:ext uri="{FF2B5EF4-FFF2-40B4-BE49-F238E27FC236}">
                <a16:creationId xmlns:a16="http://schemas.microsoft.com/office/drawing/2014/main" id="{62AC356F-DDD6-BD18-7630-55D933BDE7A3}"/>
              </a:ext>
            </a:extLst>
          </p:cNvPr>
          <p:cNvSpPr txBox="1"/>
          <p:nvPr/>
        </p:nvSpPr>
        <p:spPr>
          <a:xfrm>
            <a:off x="1901370" y="5295141"/>
            <a:ext cx="2569028" cy="341293"/>
          </a:xfrm>
          <a:prstGeom prst="roundRect">
            <a:avLst>
              <a:gd name="adj" fmla="val 33041"/>
            </a:avLst>
          </a:prstGeom>
          <a:solidFill>
            <a:srgbClr val="4C81A5"/>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Render Content</a:t>
            </a:r>
          </a:p>
        </p:txBody>
      </p:sp>
      <p:cxnSp>
        <p:nvCxnSpPr>
          <p:cNvPr id="33" name="Straight Arrow Connector 32">
            <a:extLst>
              <a:ext uri="{FF2B5EF4-FFF2-40B4-BE49-F238E27FC236}">
                <a16:creationId xmlns:a16="http://schemas.microsoft.com/office/drawing/2014/main" id="{1ECD25E7-EA36-C155-64C9-7A35F1CF78EC}"/>
              </a:ext>
            </a:extLst>
          </p:cNvPr>
          <p:cNvCxnSpPr>
            <a:cxnSpLocks/>
          </p:cNvCxnSpPr>
          <p:nvPr/>
        </p:nvCxnSpPr>
        <p:spPr>
          <a:xfrm>
            <a:off x="4966142" y="4767747"/>
            <a:ext cx="1828796" cy="0"/>
          </a:xfrm>
          <a:prstGeom prst="straightConnector1">
            <a:avLst/>
          </a:prstGeom>
          <a:ln w="28575">
            <a:solidFill>
              <a:srgbClr val="163F5A"/>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209CEE62-C3D4-73BB-FDF6-048D9EA3FF1F}"/>
              </a:ext>
            </a:extLst>
          </p:cNvPr>
          <p:cNvSpPr txBox="1"/>
          <p:nvPr/>
        </p:nvSpPr>
        <p:spPr>
          <a:xfrm>
            <a:off x="5098649" y="4444581"/>
            <a:ext cx="15544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Localization</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Freeform 35">
            <a:extLst>
              <a:ext uri="{FF2B5EF4-FFF2-40B4-BE49-F238E27FC236}">
                <a16:creationId xmlns:a16="http://schemas.microsoft.com/office/drawing/2014/main" id="{C3EF3BDE-D36D-EFE9-AAB6-D59D6B060546}"/>
              </a:ext>
            </a:extLst>
          </p:cNvPr>
          <p:cNvSpPr/>
          <p:nvPr/>
        </p:nvSpPr>
        <p:spPr>
          <a:xfrm>
            <a:off x="4477545" y="4767747"/>
            <a:ext cx="500796" cy="680333"/>
          </a:xfrm>
          <a:custGeom>
            <a:avLst/>
            <a:gdLst>
              <a:gd name="connsiteX0" fmla="*/ 1246909 w 1246909"/>
              <a:gd name="connsiteY0" fmla="*/ 0 h 1431636"/>
              <a:gd name="connsiteX1" fmla="*/ 969818 w 1246909"/>
              <a:gd name="connsiteY1" fmla="*/ 0 h 1431636"/>
              <a:gd name="connsiteX2" fmla="*/ 969818 w 1246909"/>
              <a:gd name="connsiteY2" fmla="*/ 1431636 h 1431636"/>
              <a:gd name="connsiteX3" fmla="*/ 0 w 1246909"/>
              <a:gd name="connsiteY3" fmla="*/ 1431636 h 1431636"/>
              <a:gd name="connsiteX0" fmla="*/ 1246909 w 1246909"/>
              <a:gd name="connsiteY0" fmla="*/ 0 h 1431636"/>
              <a:gd name="connsiteX1" fmla="*/ 969818 w 1246909"/>
              <a:gd name="connsiteY1" fmla="*/ 0 h 1431636"/>
              <a:gd name="connsiteX2" fmla="*/ 979867 w 1246909"/>
              <a:gd name="connsiteY2" fmla="*/ 733722 h 1431636"/>
              <a:gd name="connsiteX3" fmla="*/ 0 w 1246909"/>
              <a:gd name="connsiteY3" fmla="*/ 1431636 h 1431636"/>
              <a:gd name="connsiteX0" fmla="*/ 513379 w 513379"/>
              <a:gd name="connsiteY0" fmla="*/ 0 h 733723"/>
              <a:gd name="connsiteX1" fmla="*/ 236288 w 513379"/>
              <a:gd name="connsiteY1" fmla="*/ 0 h 733723"/>
              <a:gd name="connsiteX2" fmla="*/ 246337 w 513379"/>
              <a:gd name="connsiteY2" fmla="*/ 733722 h 733723"/>
              <a:gd name="connsiteX3" fmla="*/ 0 w 513379"/>
              <a:gd name="connsiteY3" fmla="*/ 733723 h 733723"/>
              <a:gd name="connsiteX0" fmla="*/ 513379 w 513379"/>
              <a:gd name="connsiteY0" fmla="*/ 0 h 733723"/>
              <a:gd name="connsiteX1" fmla="*/ 366034 w 513379"/>
              <a:gd name="connsiteY1" fmla="*/ 0 h 733723"/>
              <a:gd name="connsiteX2" fmla="*/ 246337 w 513379"/>
              <a:gd name="connsiteY2" fmla="*/ 733722 h 733723"/>
              <a:gd name="connsiteX3" fmla="*/ 0 w 513379"/>
              <a:gd name="connsiteY3" fmla="*/ 733723 h 733723"/>
              <a:gd name="connsiteX0" fmla="*/ 513379 w 513379"/>
              <a:gd name="connsiteY0" fmla="*/ 0 h 752379"/>
              <a:gd name="connsiteX1" fmla="*/ 366034 w 513379"/>
              <a:gd name="connsiteY1" fmla="*/ 0 h 752379"/>
              <a:gd name="connsiteX2" fmla="*/ 363727 w 513379"/>
              <a:gd name="connsiteY2" fmla="*/ 752379 h 752379"/>
              <a:gd name="connsiteX3" fmla="*/ 0 w 513379"/>
              <a:gd name="connsiteY3" fmla="*/ 733723 h 752379"/>
              <a:gd name="connsiteX0" fmla="*/ 500796 w 500796"/>
              <a:gd name="connsiteY0" fmla="*/ 0 h 752379"/>
              <a:gd name="connsiteX1" fmla="*/ 353451 w 500796"/>
              <a:gd name="connsiteY1" fmla="*/ 0 h 752379"/>
              <a:gd name="connsiteX2" fmla="*/ 351144 w 500796"/>
              <a:gd name="connsiteY2" fmla="*/ 752379 h 752379"/>
              <a:gd name="connsiteX3" fmla="*/ 0 w 500796"/>
              <a:gd name="connsiteY3" fmla="*/ 683057 h 752379"/>
              <a:gd name="connsiteX0" fmla="*/ 500796 w 500796"/>
              <a:gd name="connsiteY0" fmla="*/ 0 h 684824"/>
              <a:gd name="connsiteX1" fmla="*/ 353451 w 500796"/>
              <a:gd name="connsiteY1" fmla="*/ 0 h 684824"/>
              <a:gd name="connsiteX2" fmla="*/ 355339 w 500796"/>
              <a:gd name="connsiteY2" fmla="*/ 684824 h 684824"/>
              <a:gd name="connsiteX3" fmla="*/ 0 w 500796"/>
              <a:gd name="connsiteY3" fmla="*/ 683057 h 684824"/>
            </a:gdLst>
            <a:ahLst/>
            <a:cxnLst>
              <a:cxn ang="0">
                <a:pos x="connsiteX0" y="connsiteY0"/>
              </a:cxn>
              <a:cxn ang="0">
                <a:pos x="connsiteX1" y="connsiteY1"/>
              </a:cxn>
              <a:cxn ang="0">
                <a:pos x="connsiteX2" y="connsiteY2"/>
              </a:cxn>
              <a:cxn ang="0">
                <a:pos x="connsiteX3" y="connsiteY3"/>
              </a:cxn>
            </a:cxnLst>
            <a:rect l="l" t="t" r="r" b="b"/>
            <a:pathLst>
              <a:path w="500796" h="684824">
                <a:moveTo>
                  <a:pt x="500796" y="0"/>
                </a:moveTo>
                <a:lnTo>
                  <a:pt x="353451" y="0"/>
                </a:lnTo>
                <a:cubicBezTo>
                  <a:pt x="354080" y="228275"/>
                  <a:pt x="354710" y="456549"/>
                  <a:pt x="355339" y="684824"/>
                </a:cubicBezTo>
                <a:lnTo>
                  <a:pt x="0" y="683057"/>
                </a:lnTo>
              </a:path>
            </a:pathLst>
          </a:custGeom>
          <a:noFill/>
          <a:ln w="9525">
            <a:headEnd type="triangl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Rounded Rectangle 36">
            <a:extLst>
              <a:ext uri="{FF2B5EF4-FFF2-40B4-BE49-F238E27FC236}">
                <a16:creationId xmlns:a16="http://schemas.microsoft.com/office/drawing/2014/main" id="{534198DA-DE88-F02E-312A-31E9CF380784}"/>
              </a:ext>
            </a:extLst>
          </p:cNvPr>
          <p:cNvSpPr/>
          <p:nvPr/>
        </p:nvSpPr>
        <p:spPr>
          <a:xfrm>
            <a:off x="5232400" y="5912104"/>
            <a:ext cx="6745235" cy="613215"/>
          </a:xfrm>
          <a:prstGeom prst="roundRect">
            <a:avLst>
              <a:gd name="adj" fmla="val 5129"/>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lIns="54864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2060"/>
                </a:solidFill>
                <a:effectLst/>
                <a:uLnTx/>
                <a:uFillTx/>
                <a:latin typeface="Aptos" panose="02110004020202020204"/>
                <a:ea typeface="+mn-ea"/>
                <a:cs typeface="+mn-cs"/>
              </a:rPr>
              <a:t>OpenFLAME</a:t>
            </a:r>
            <a:r>
              <a:rPr kumimoji="0" lang="en-US" sz="1800" b="0" i="0" u="none" strike="noStrike" kern="1200" cap="none" spc="0" normalizeH="0" baseline="0" noProof="0" dirty="0">
                <a:ln>
                  <a:noFill/>
                </a:ln>
                <a:solidFill>
                  <a:srgbClr val="002060"/>
                </a:solidFill>
                <a:effectLst/>
                <a:uLnTx/>
                <a:uFillTx/>
                <a:latin typeface="Aptos" panose="02110004020202020204"/>
                <a:ea typeface="+mn-ea"/>
                <a:cs typeface="+mn-cs"/>
              </a:rPr>
              <a:t> does not maintain content or pointers to content.</a:t>
            </a:r>
          </a:p>
        </p:txBody>
      </p:sp>
      <p:sp>
        <p:nvSpPr>
          <p:cNvPr id="38" name="TextBox 37">
            <a:extLst>
              <a:ext uri="{FF2B5EF4-FFF2-40B4-BE49-F238E27FC236}">
                <a16:creationId xmlns:a16="http://schemas.microsoft.com/office/drawing/2014/main" id="{6229EAC6-C323-CAEC-480B-56D65012C213}"/>
              </a:ext>
            </a:extLst>
          </p:cNvPr>
          <p:cNvSpPr txBox="1"/>
          <p:nvPr/>
        </p:nvSpPr>
        <p:spPr>
          <a:xfrm>
            <a:off x="5317522" y="5833990"/>
            <a:ext cx="372218"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solidFill>
                    <a:prstClr val="black"/>
                  </a:solidFill>
                </a:ln>
                <a:solidFill>
                  <a:srgbClr val="E97132">
                    <a:lumMod val="75000"/>
                  </a:srgbClr>
                </a:solidFill>
                <a:effectLst/>
                <a:uLnTx/>
                <a:uFillTx/>
                <a:latin typeface="Arial Rounded MT Bold" panose="020F0704030504030204" pitchFamily="34" charset="77"/>
                <a:ea typeface="+mn-ea"/>
                <a:cs typeface="AkayaTelivigala" pitchFamily="2" charset="77"/>
              </a:rPr>
              <a:t>!</a:t>
            </a:r>
            <a:endParaRPr kumimoji="0" lang="en-US" sz="1100" b="0" i="0" u="none" strike="noStrike" kern="1200" cap="none" spc="0" normalizeH="0" baseline="0" noProof="0" dirty="0">
              <a:ln>
                <a:solidFill>
                  <a:prstClr val="black"/>
                </a:solidFill>
              </a:ln>
              <a:solidFill>
                <a:srgbClr val="E97132">
                  <a:lumMod val="75000"/>
                </a:srgbClr>
              </a:solidFill>
              <a:effectLst/>
              <a:uLnTx/>
              <a:uFillTx/>
              <a:latin typeface="Arial Rounded MT Bold" panose="020F0704030504030204" pitchFamily="34" charset="77"/>
              <a:ea typeface="+mn-ea"/>
              <a:cs typeface="AkayaTelivigala" pitchFamily="2" charset="77"/>
            </a:endParaRPr>
          </a:p>
        </p:txBody>
      </p:sp>
      <p:cxnSp>
        <p:nvCxnSpPr>
          <p:cNvPr id="40" name="Straight Arrow Connector 39">
            <a:extLst>
              <a:ext uri="{FF2B5EF4-FFF2-40B4-BE49-F238E27FC236}">
                <a16:creationId xmlns:a16="http://schemas.microsoft.com/office/drawing/2014/main" id="{1F04079E-24B3-3576-2C22-52DF9EA5D0F5}"/>
              </a:ext>
            </a:extLst>
          </p:cNvPr>
          <p:cNvCxnSpPr>
            <a:stCxn id="17" idx="2"/>
            <a:endCxn id="32" idx="0"/>
          </p:cNvCxnSpPr>
          <p:nvPr/>
        </p:nvCxnSpPr>
        <p:spPr>
          <a:xfrm flipH="1">
            <a:off x="3185884" y="5094515"/>
            <a:ext cx="1" cy="200626"/>
          </a:xfrm>
          <a:prstGeom prst="straightConnector1">
            <a:avLst/>
          </a:prstGeom>
          <a:ln w="9525">
            <a:solidFill>
              <a:srgbClr val="04243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10272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FBF1EC"/>
        </a:solidFill>
        <a:effectLst/>
      </p:bgPr>
    </p:bg>
    <p:spTree>
      <p:nvGrpSpPr>
        <p:cNvPr id="1" name="">
          <a:extLst>
            <a:ext uri="{FF2B5EF4-FFF2-40B4-BE49-F238E27FC236}">
              <a16:creationId xmlns:a16="http://schemas.microsoft.com/office/drawing/2014/main" id="{040488A8-2C31-77C7-C243-5854F7192539}"/>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B098E771-12BD-41D3-BA3A-1C5DB35ADEAF}"/>
              </a:ext>
            </a:extLst>
          </p:cNvPr>
          <p:cNvSpPr/>
          <p:nvPr/>
        </p:nvSpPr>
        <p:spPr>
          <a:xfrm>
            <a:off x="6794938" y="2159876"/>
            <a:ext cx="5076495" cy="3310759"/>
          </a:xfrm>
          <a:prstGeom prst="roundRect">
            <a:avLst>
              <a:gd name="adj" fmla="val 2214"/>
            </a:avLst>
          </a:prstGeom>
          <a:solidFill>
            <a:schemeClr val="bg1">
              <a:alpha val="4031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3F64841-17E1-DE0F-598C-0A6ADBC0B35D}"/>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Example: Application Design</a:t>
            </a:r>
          </a:p>
        </p:txBody>
      </p:sp>
      <p:pic>
        <p:nvPicPr>
          <p:cNvPr id="191" name="Picture 190">
            <a:extLst>
              <a:ext uri="{FF2B5EF4-FFF2-40B4-BE49-F238E27FC236}">
                <a16:creationId xmlns:a16="http://schemas.microsoft.com/office/drawing/2014/main" id="{410DC9DC-0243-6D1E-DC06-115E8DB32943}"/>
              </a:ext>
            </a:extLst>
          </p:cNvPr>
          <p:cNvPicPr>
            <a:picLocks noChangeAspect="1"/>
          </p:cNvPicPr>
          <p:nvPr/>
        </p:nvPicPr>
        <p:blipFill>
          <a:blip r:embed="rId3"/>
          <a:stretch>
            <a:fillRect/>
          </a:stretch>
        </p:blipFill>
        <p:spPr>
          <a:xfrm>
            <a:off x="6936827" y="2689921"/>
            <a:ext cx="4665658" cy="2532242"/>
          </a:xfrm>
          <a:prstGeom prst="rect">
            <a:avLst/>
          </a:prstGeom>
        </p:spPr>
      </p:pic>
      <p:pic>
        <p:nvPicPr>
          <p:cNvPr id="4" name="ClientOpenFlameLogo" descr="A close up of a logo&#10;&#10;AI-generated content may be incorrect.">
            <a:extLst>
              <a:ext uri="{FF2B5EF4-FFF2-40B4-BE49-F238E27FC236}">
                <a16:creationId xmlns:a16="http://schemas.microsoft.com/office/drawing/2014/main" id="{96B59032-C084-877D-16F2-2201492BCFB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36827" y="2282377"/>
            <a:ext cx="1192358" cy="407544"/>
          </a:xfrm>
          <a:prstGeom prst="rect">
            <a:avLst/>
          </a:prstGeom>
        </p:spPr>
      </p:pic>
      <p:sp>
        <p:nvSpPr>
          <p:cNvPr id="6" name="Rounded Rectangle 5">
            <a:extLst>
              <a:ext uri="{FF2B5EF4-FFF2-40B4-BE49-F238E27FC236}">
                <a16:creationId xmlns:a16="http://schemas.microsoft.com/office/drawing/2014/main" id="{86C80140-E952-F2FC-D65F-BC3194742B58}"/>
              </a:ext>
            </a:extLst>
          </p:cNvPr>
          <p:cNvSpPr/>
          <p:nvPr/>
        </p:nvSpPr>
        <p:spPr>
          <a:xfrm>
            <a:off x="1364851" y="1530314"/>
            <a:ext cx="3591910" cy="4851455"/>
          </a:xfrm>
          <a:prstGeom prst="roundRect">
            <a:avLst>
              <a:gd name="adj" fmla="val 2214"/>
            </a:avLst>
          </a:prstGeom>
          <a:solidFill>
            <a:schemeClr val="bg1">
              <a:alpha val="4031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Arrow Connector 7">
            <a:extLst>
              <a:ext uri="{FF2B5EF4-FFF2-40B4-BE49-F238E27FC236}">
                <a16:creationId xmlns:a16="http://schemas.microsoft.com/office/drawing/2014/main" id="{D5DF2A87-D31E-60FC-837F-D7F78186A82C}"/>
              </a:ext>
            </a:extLst>
          </p:cNvPr>
          <p:cNvCxnSpPr>
            <a:cxnSpLocks/>
          </p:cNvCxnSpPr>
          <p:nvPr/>
        </p:nvCxnSpPr>
        <p:spPr>
          <a:xfrm>
            <a:off x="4966142" y="3389898"/>
            <a:ext cx="1828796" cy="0"/>
          </a:xfrm>
          <a:prstGeom prst="straightConnector1">
            <a:avLst/>
          </a:prstGeom>
          <a:ln w="28575">
            <a:solidFill>
              <a:srgbClr val="163F5A"/>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B07DF84-3C2C-65D8-4D9F-B68B833DA9DC}"/>
              </a:ext>
            </a:extLst>
          </p:cNvPr>
          <p:cNvSpPr txBox="1"/>
          <p:nvPr/>
        </p:nvSpPr>
        <p:spPr>
          <a:xfrm>
            <a:off x="5098649" y="3097509"/>
            <a:ext cx="15544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Names at device location</a:t>
            </a:r>
          </a:p>
        </p:txBody>
      </p:sp>
      <p:sp>
        <p:nvSpPr>
          <p:cNvPr id="13" name="TextBox 12">
            <a:extLst>
              <a:ext uri="{FF2B5EF4-FFF2-40B4-BE49-F238E27FC236}">
                <a16:creationId xmlns:a16="http://schemas.microsoft.com/office/drawing/2014/main" id="{6084D925-C4EF-4E74-33AF-A63FEA601835}"/>
              </a:ext>
            </a:extLst>
          </p:cNvPr>
          <p:cNvSpPr txBox="1"/>
          <p:nvPr/>
        </p:nvSpPr>
        <p:spPr>
          <a:xfrm>
            <a:off x="1751153" y="1664268"/>
            <a:ext cx="2819305" cy="455057"/>
          </a:xfrm>
          <a:prstGeom prst="roundRect">
            <a:avLst>
              <a:gd name="adj" fmla="val 33041"/>
            </a:avLst>
          </a:prstGeom>
          <a:solidFill>
            <a:srgbClr val="163F5A"/>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Smart Home</a:t>
            </a:r>
          </a:p>
        </p:txBody>
      </p:sp>
      <p:graphicFrame>
        <p:nvGraphicFramePr>
          <p:cNvPr id="15" name="Table 14">
            <a:extLst>
              <a:ext uri="{FF2B5EF4-FFF2-40B4-BE49-F238E27FC236}">
                <a16:creationId xmlns:a16="http://schemas.microsoft.com/office/drawing/2014/main" id="{D56BDB57-7E66-415D-2343-4BE171B4F6F8}"/>
              </a:ext>
            </a:extLst>
          </p:cNvPr>
          <p:cNvGraphicFramePr>
            <a:graphicFrameLocks noGrp="1"/>
          </p:cNvGraphicFramePr>
          <p:nvPr/>
        </p:nvGraphicFramePr>
        <p:xfrm>
          <a:off x="1971840" y="3815255"/>
          <a:ext cx="2445476" cy="1066800"/>
        </p:xfrm>
        <a:graphic>
          <a:graphicData uri="http://schemas.openxmlformats.org/drawingml/2006/table">
            <a:tbl>
              <a:tblPr firstRow="1" bandRow="1">
                <a:tableStyleId>{5C22544A-7EE6-4342-B048-85BDC9FD1C3A}</a:tableStyleId>
              </a:tblPr>
              <a:tblGrid>
                <a:gridCol w="1198789">
                  <a:extLst>
                    <a:ext uri="{9D8B030D-6E8A-4147-A177-3AD203B41FA5}">
                      <a16:colId xmlns:a16="http://schemas.microsoft.com/office/drawing/2014/main" val="2286801473"/>
                    </a:ext>
                  </a:extLst>
                </a:gridCol>
                <a:gridCol w="1246687">
                  <a:extLst>
                    <a:ext uri="{9D8B030D-6E8A-4147-A177-3AD203B41FA5}">
                      <a16:colId xmlns:a16="http://schemas.microsoft.com/office/drawing/2014/main" val="4186985083"/>
                    </a:ext>
                  </a:extLst>
                </a:gridCol>
              </a:tblGrid>
              <a:tr h="199029">
                <a:tc>
                  <a:txBody>
                    <a:bodyPr/>
                    <a:lstStyle/>
                    <a:p>
                      <a:r>
                        <a:rPr lang="en-US" sz="1200" b="0" dirty="0">
                          <a:solidFill>
                            <a:schemeClr val="tx1"/>
                          </a:solidFill>
                        </a:rPr>
                        <a:t>Spatial names</a:t>
                      </a:r>
                    </a:p>
                  </a:txBody>
                  <a:tcPr>
                    <a:solidFill>
                      <a:schemeClr val="accent1">
                        <a:lumMod val="40000"/>
                        <a:lumOff val="60000"/>
                      </a:schemeClr>
                    </a:solidFill>
                  </a:tcPr>
                </a:tc>
                <a:tc>
                  <a:txBody>
                    <a:bodyPr/>
                    <a:lstStyle/>
                    <a:p>
                      <a:r>
                        <a:rPr lang="en-US" sz="1200" b="0" dirty="0">
                          <a:solidFill>
                            <a:schemeClr val="tx1"/>
                          </a:solidFill>
                        </a:rPr>
                        <a:t>Smart device control parameters</a:t>
                      </a:r>
                    </a:p>
                  </a:txBody>
                  <a:tcPr>
                    <a:solidFill>
                      <a:schemeClr val="accent1">
                        <a:lumMod val="40000"/>
                        <a:lumOff val="60000"/>
                      </a:schemeClr>
                    </a:solidFill>
                  </a:tcPr>
                </a:tc>
                <a:extLst>
                  <a:ext uri="{0D108BD9-81ED-4DB2-BD59-A6C34878D82A}">
                    <a16:rowId xmlns:a16="http://schemas.microsoft.com/office/drawing/2014/main" val="4096418953"/>
                  </a:ext>
                </a:extLst>
              </a:tr>
              <a:tr h="199029">
                <a:tc>
                  <a:txBody>
                    <a:bodyPr/>
                    <a:lstStyle/>
                    <a:p>
                      <a:r>
                        <a:rPr lang="en-US" sz="800" b="0" dirty="0"/>
                        <a:t>…</a:t>
                      </a:r>
                    </a:p>
                  </a:txBody>
                  <a:tcPr/>
                </a:tc>
                <a:tc>
                  <a:txBody>
                    <a:bodyPr/>
                    <a:lstStyle/>
                    <a:p>
                      <a:r>
                        <a:rPr lang="en-US" sz="800" b="0" dirty="0"/>
                        <a:t>…</a:t>
                      </a:r>
                    </a:p>
                  </a:txBody>
                  <a:tcPr/>
                </a:tc>
                <a:extLst>
                  <a:ext uri="{0D108BD9-81ED-4DB2-BD59-A6C34878D82A}">
                    <a16:rowId xmlns:a16="http://schemas.microsoft.com/office/drawing/2014/main" val="2175078156"/>
                  </a:ext>
                </a:extLst>
              </a:tr>
              <a:tr h="199029">
                <a:tc>
                  <a:txBody>
                    <a:bodyPr/>
                    <a:lstStyle/>
                    <a:p>
                      <a:r>
                        <a:rPr lang="en-US" sz="800" b="0" dirty="0"/>
                        <a:t>…</a:t>
                      </a:r>
                    </a:p>
                  </a:txBody>
                  <a:tcPr/>
                </a:tc>
                <a:tc>
                  <a:txBody>
                    <a:bodyPr/>
                    <a:lstStyle/>
                    <a:p>
                      <a:r>
                        <a:rPr lang="en-US" sz="800" b="0" dirty="0"/>
                        <a:t>…</a:t>
                      </a:r>
                    </a:p>
                  </a:txBody>
                  <a:tcPr/>
                </a:tc>
                <a:extLst>
                  <a:ext uri="{0D108BD9-81ED-4DB2-BD59-A6C34878D82A}">
                    <a16:rowId xmlns:a16="http://schemas.microsoft.com/office/drawing/2014/main" val="2168566450"/>
                  </a:ext>
                </a:extLst>
              </a:tr>
            </a:tbl>
          </a:graphicData>
        </a:graphic>
      </p:graphicFrame>
      <p:sp>
        <p:nvSpPr>
          <p:cNvPr id="16" name="TextBox 15">
            <a:extLst>
              <a:ext uri="{FF2B5EF4-FFF2-40B4-BE49-F238E27FC236}">
                <a16:creationId xmlns:a16="http://schemas.microsoft.com/office/drawing/2014/main" id="{88B3FBE2-4FBE-8701-DEAA-66DAD1FEB5BE}"/>
              </a:ext>
            </a:extLst>
          </p:cNvPr>
          <p:cNvSpPr txBox="1"/>
          <p:nvPr/>
        </p:nvSpPr>
        <p:spPr>
          <a:xfrm>
            <a:off x="2367871" y="4648466"/>
            <a:ext cx="1470482" cy="341293"/>
          </a:xfrm>
          <a:prstGeom prst="roundRect">
            <a:avLst>
              <a:gd name="adj" fmla="val 33041"/>
            </a:avLst>
          </a:prstGeom>
          <a:solidFill>
            <a:srgbClr val="4C81A5"/>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Smart device DB</a:t>
            </a:r>
          </a:p>
        </p:txBody>
      </p:sp>
      <p:sp>
        <p:nvSpPr>
          <p:cNvPr id="17" name="ClientBox">
            <a:extLst>
              <a:ext uri="{FF2B5EF4-FFF2-40B4-BE49-F238E27FC236}">
                <a16:creationId xmlns:a16="http://schemas.microsoft.com/office/drawing/2014/main" id="{EB13BEF0-5B73-CD03-6260-3F8669C48793}"/>
              </a:ext>
            </a:extLst>
          </p:cNvPr>
          <p:cNvSpPr/>
          <p:nvPr/>
        </p:nvSpPr>
        <p:spPr>
          <a:xfrm>
            <a:off x="1901370" y="3713063"/>
            <a:ext cx="2569029" cy="1381452"/>
          </a:xfrm>
          <a:prstGeom prst="roundRect">
            <a:avLst>
              <a:gd name="adj" fmla="val 248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1" name="Freeform 30">
            <a:extLst>
              <a:ext uri="{FF2B5EF4-FFF2-40B4-BE49-F238E27FC236}">
                <a16:creationId xmlns:a16="http://schemas.microsoft.com/office/drawing/2014/main" id="{A352A4E2-B5DD-0726-1082-B6026ED7BA5E}"/>
              </a:ext>
            </a:extLst>
          </p:cNvPr>
          <p:cNvSpPr/>
          <p:nvPr/>
        </p:nvSpPr>
        <p:spPr>
          <a:xfrm>
            <a:off x="3838353" y="3389897"/>
            <a:ext cx="1112338" cy="1422247"/>
          </a:xfrm>
          <a:custGeom>
            <a:avLst/>
            <a:gdLst>
              <a:gd name="connsiteX0" fmla="*/ 1246909 w 1246909"/>
              <a:gd name="connsiteY0" fmla="*/ 0 h 1431636"/>
              <a:gd name="connsiteX1" fmla="*/ 969818 w 1246909"/>
              <a:gd name="connsiteY1" fmla="*/ 0 h 1431636"/>
              <a:gd name="connsiteX2" fmla="*/ 969818 w 1246909"/>
              <a:gd name="connsiteY2" fmla="*/ 1431636 h 1431636"/>
              <a:gd name="connsiteX3" fmla="*/ 0 w 1246909"/>
              <a:gd name="connsiteY3" fmla="*/ 1431636 h 1431636"/>
            </a:gdLst>
            <a:ahLst/>
            <a:cxnLst>
              <a:cxn ang="0">
                <a:pos x="connsiteX0" y="connsiteY0"/>
              </a:cxn>
              <a:cxn ang="0">
                <a:pos x="connsiteX1" y="connsiteY1"/>
              </a:cxn>
              <a:cxn ang="0">
                <a:pos x="connsiteX2" y="connsiteY2"/>
              </a:cxn>
              <a:cxn ang="0">
                <a:pos x="connsiteX3" y="connsiteY3"/>
              </a:cxn>
            </a:cxnLst>
            <a:rect l="l" t="t" r="r" b="b"/>
            <a:pathLst>
              <a:path w="1246909" h="1431636">
                <a:moveTo>
                  <a:pt x="1246909" y="0"/>
                </a:moveTo>
                <a:lnTo>
                  <a:pt x="969818" y="0"/>
                </a:lnTo>
                <a:lnTo>
                  <a:pt x="969818" y="1431636"/>
                </a:lnTo>
                <a:lnTo>
                  <a:pt x="0" y="1431636"/>
                </a:lnTo>
              </a:path>
            </a:pathLst>
          </a:custGeom>
          <a:noFill/>
          <a:ln w="952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TextBox 31">
            <a:extLst>
              <a:ext uri="{FF2B5EF4-FFF2-40B4-BE49-F238E27FC236}">
                <a16:creationId xmlns:a16="http://schemas.microsoft.com/office/drawing/2014/main" id="{9C6B8C66-D032-B6C5-4F40-ADBCE4D5D530}"/>
              </a:ext>
            </a:extLst>
          </p:cNvPr>
          <p:cNvSpPr txBox="1"/>
          <p:nvPr/>
        </p:nvSpPr>
        <p:spPr>
          <a:xfrm>
            <a:off x="1901370" y="5295141"/>
            <a:ext cx="2569028" cy="341293"/>
          </a:xfrm>
          <a:prstGeom prst="roundRect">
            <a:avLst>
              <a:gd name="adj" fmla="val 33041"/>
            </a:avLst>
          </a:prstGeom>
          <a:solidFill>
            <a:srgbClr val="4C81A5"/>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Control Smart device</a:t>
            </a:r>
          </a:p>
        </p:txBody>
      </p:sp>
      <p:sp>
        <p:nvSpPr>
          <p:cNvPr id="37" name="Rounded Rectangle 36">
            <a:extLst>
              <a:ext uri="{FF2B5EF4-FFF2-40B4-BE49-F238E27FC236}">
                <a16:creationId xmlns:a16="http://schemas.microsoft.com/office/drawing/2014/main" id="{E894A0FC-EF16-4A06-E41F-F4CBBF199502}"/>
              </a:ext>
            </a:extLst>
          </p:cNvPr>
          <p:cNvSpPr/>
          <p:nvPr/>
        </p:nvSpPr>
        <p:spPr>
          <a:xfrm>
            <a:off x="5232400" y="5912104"/>
            <a:ext cx="6745235" cy="613215"/>
          </a:xfrm>
          <a:prstGeom prst="roundRect">
            <a:avLst>
              <a:gd name="adj" fmla="val 5129"/>
            </a:avLst>
          </a:prstGeom>
          <a:solidFill>
            <a:srgbClr val="FBF1EC"/>
          </a:solidFill>
        </p:spPr>
        <p:style>
          <a:lnRef idx="2">
            <a:schemeClr val="accent1">
              <a:shade val="15000"/>
            </a:schemeClr>
          </a:lnRef>
          <a:fillRef idx="1">
            <a:schemeClr val="accent1"/>
          </a:fillRef>
          <a:effectRef idx="0">
            <a:schemeClr val="accent1"/>
          </a:effectRef>
          <a:fontRef idx="minor">
            <a:schemeClr val="lt1"/>
          </a:fontRef>
        </p:style>
        <p:txBody>
          <a:bodyPr lIns="54864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2060"/>
                </a:solidFill>
                <a:effectLst/>
                <a:uLnTx/>
                <a:uFillTx/>
                <a:latin typeface="Aptos" panose="02110004020202020204"/>
                <a:ea typeface="+mn-ea"/>
                <a:cs typeface="+mn-cs"/>
              </a:rPr>
              <a:t>OpenFLAME</a:t>
            </a:r>
            <a:r>
              <a:rPr kumimoji="0" lang="en-US" sz="1800" b="0" i="0" u="none" strike="noStrike" kern="1200" cap="none" spc="0" normalizeH="0" baseline="0" noProof="0" dirty="0">
                <a:ln>
                  <a:noFill/>
                </a:ln>
                <a:solidFill>
                  <a:srgbClr val="002060"/>
                </a:solidFill>
                <a:effectLst/>
                <a:uLnTx/>
                <a:uFillTx/>
                <a:latin typeface="Aptos" panose="02110004020202020204"/>
                <a:ea typeface="+mn-ea"/>
                <a:cs typeface="+mn-cs"/>
              </a:rPr>
              <a:t> does not maintain content or pointers to content.</a:t>
            </a:r>
          </a:p>
        </p:txBody>
      </p:sp>
      <p:sp>
        <p:nvSpPr>
          <p:cNvPr id="38" name="TextBox 37">
            <a:extLst>
              <a:ext uri="{FF2B5EF4-FFF2-40B4-BE49-F238E27FC236}">
                <a16:creationId xmlns:a16="http://schemas.microsoft.com/office/drawing/2014/main" id="{92CED023-5F2C-6951-F5E0-2D4CA8F1B28B}"/>
              </a:ext>
            </a:extLst>
          </p:cNvPr>
          <p:cNvSpPr txBox="1"/>
          <p:nvPr/>
        </p:nvSpPr>
        <p:spPr>
          <a:xfrm>
            <a:off x="5317522" y="5833990"/>
            <a:ext cx="372218"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solidFill>
                    <a:prstClr val="black"/>
                  </a:solidFill>
                </a:ln>
                <a:solidFill>
                  <a:srgbClr val="E97132">
                    <a:lumMod val="75000"/>
                  </a:srgbClr>
                </a:solidFill>
                <a:effectLst/>
                <a:uLnTx/>
                <a:uFillTx/>
                <a:latin typeface="Arial Rounded MT Bold" panose="020F0704030504030204" pitchFamily="34" charset="77"/>
                <a:ea typeface="+mn-ea"/>
                <a:cs typeface="AkayaTelivigala" pitchFamily="2" charset="77"/>
              </a:rPr>
              <a:t>!</a:t>
            </a:r>
            <a:endParaRPr kumimoji="0" lang="en-US" sz="1100" b="0" i="0" u="none" strike="noStrike" kern="1200" cap="none" spc="0" normalizeH="0" baseline="0" noProof="0" dirty="0">
              <a:ln>
                <a:solidFill>
                  <a:prstClr val="black"/>
                </a:solidFill>
              </a:ln>
              <a:solidFill>
                <a:srgbClr val="E97132">
                  <a:lumMod val="75000"/>
                </a:srgbClr>
              </a:solidFill>
              <a:effectLst/>
              <a:uLnTx/>
              <a:uFillTx/>
              <a:latin typeface="Arial Rounded MT Bold" panose="020F0704030504030204" pitchFamily="34" charset="77"/>
              <a:ea typeface="+mn-ea"/>
              <a:cs typeface="AkayaTelivigala" pitchFamily="2" charset="77"/>
            </a:endParaRPr>
          </a:p>
        </p:txBody>
      </p:sp>
      <p:cxnSp>
        <p:nvCxnSpPr>
          <p:cNvPr id="40" name="Straight Arrow Connector 39">
            <a:extLst>
              <a:ext uri="{FF2B5EF4-FFF2-40B4-BE49-F238E27FC236}">
                <a16:creationId xmlns:a16="http://schemas.microsoft.com/office/drawing/2014/main" id="{137F05AB-994F-E17B-6288-74ABD50E3CAB}"/>
              </a:ext>
            </a:extLst>
          </p:cNvPr>
          <p:cNvCxnSpPr>
            <a:stCxn id="17" idx="2"/>
            <a:endCxn id="32" idx="0"/>
          </p:cNvCxnSpPr>
          <p:nvPr/>
        </p:nvCxnSpPr>
        <p:spPr>
          <a:xfrm flipH="1">
            <a:off x="3185884" y="5094515"/>
            <a:ext cx="1" cy="200626"/>
          </a:xfrm>
          <a:prstGeom prst="straightConnector1">
            <a:avLst/>
          </a:prstGeom>
          <a:ln w="9525">
            <a:solidFill>
              <a:srgbClr val="042433"/>
            </a:solidFill>
            <a:tailEnd type="triangle"/>
          </a:ln>
        </p:spPr>
        <p:style>
          <a:lnRef idx="2">
            <a:schemeClr val="accent1"/>
          </a:lnRef>
          <a:fillRef idx="0">
            <a:schemeClr val="accent1"/>
          </a:fillRef>
          <a:effectRef idx="1">
            <a:schemeClr val="accent1"/>
          </a:effectRef>
          <a:fontRef idx="minor">
            <a:schemeClr val="tx1"/>
          </a:fontRef>
        </p:style>
      </p:cxnSp>
      <p:pic>
        <p:nvPicPr>
          <p:cNvPr id="14338" name="Picture 2" descr="Generated image">
            <a:extLst>
              <a:ext uri="{FF2B5EF4-FFF2-40B4-BE49-F238E27FC236}">
                <a16:creationId xmlns:a16="http://schemas.microsoft.com/office/drawing/2014/main" id="{6E698079-DAB9-BD0E-F054-740616612204}"/>
              </a:ext>
            </a:extLst>
          </p:cNvPr>
          <p:cNvPicPr>
            <a:picLocks noChangeAspect="1" noChangeArrowheads="1"/>
          </p:cNvPicPr>
          <p:nvPr/>
        </p:nvPicPr>
        <p:blipFill rotWithShape="1">
          <a:blip r:embed="rId5" cstate="hqprint">
            <a:clrChange>
              <a:clrFrom>
                <a:srgbClr val="FCF4EB"/>
              </a:clrFrom>
              <a:clrTo>
                <a:srgbClr val="FCF4EB">
                  <a:alpha val="0"/>
                </a:srgbClr>
              </a:clrTo>
            </a:clrChange>
            <a:extLst>
              <a:ext uri="{BEBA8EAE-BF5A-486C-A8C5-ECC9F3942E4B}">
                <a14:imgProps xmlns:a14="http://schemas.microsoft.com/office/drawing/2010/main">
                  <a14:imgLayer r:embed="rId6">
                    <a14:imgEffect>
                      <a14:backgroundRemoval t="5719" b="95672" l="3602" r="89831">
                        <a14:foregroundMark x1="40254" y1="93818" x2="57627" y2="95363"/>
                        <a14:foregroundMark x1="7203" y1="50077" x2="3602" y2="52550"/>
                        <a14:foregroundMark x1="84534" y1="50541" x2="89195" y2="51468"/>
                        <a14:foregroundMark x1="80932" y1="95827" x2="80297" y2="53941"/>
                        <a14:foregroundMark x1="80297" y1="53941" x2="80932" y2="53478"/>
                        <a14:foregroundMark x1="70551" y1="60124" x2="63136" y2="65688"/>
                        <a14:foregroundMark x1="66525" y1="58578" x2="72034" y2="63060"/>
                        <a14:foregroundMark x1="81780" y1="69706" x2="80297" y2="77743"/>
                        <a14:foregroundMark x1="77542" y1="82226" x2="63136" y2="93354"/>
                        <a14:foregroundMark x1="61653" y1="84235" x2="63771" y2="90726"/>
                        <a14:foregroundMark x1="67797" y1="85781" x2="70551" y2="90263"/>
                        <a14:foregroundMark x1="79661" y1="72179" x2="82415" y2="81762"/>
                        <a14:foregroundMark x1="79661" y1="74189" x2="82415" y2="83308"/>
                        <a14:foregroundMark x1="56144" y1="14219" x2="31356" y2="11747"/>
                        <a14:foregroundMark x1="65042" y1="7728" x2="30720" y2="5719"/>
                        <a14:foregroundMark x1="56780" y1="6182" x2="66525" y2="10201"/>
                        <a14:foregroundMark x1="40254" y1="19320" x2="56144" y2="19784"/>
                      </a14:backgroundRemoval>
                    </a14:imgEffect>
                  </a14:imgLayer>
                </a14:imgProps>
              </a:ext>
              <a:ext uri="{28A0092B-C50C-407E-A947-70E740481C1C}">
                <a14:useLocalDpi xmlns:a14="http://schemas.microsoft.com/office/drawing/2010/main"/>
              </a:ext>
            </a:extLst>
          </a:blip>
          <a:srcRect/>
          <a:stretch/>
        </p:blipFill>
        <p:spPr bwMode="auto">
          <a:xfrm>
            <a:off x="2721947" y="2213596"/>
            <a:ext cx="877716" cy="1203618"/>
          </a:xfrm>
          <a:prstGeom prst="rect">
            <a:avLst/>
          </a:prstGeom>
          <a:solidFill>
            <a:srgbClr val="FFFFFF">
              <a:shade val="85000"/>
            </a:srgbClr>
          </a:solidFill>
          <a:ln w="12700" cap="sq">
            <a:solidFill>
              <a:srgbClr val="FFFFFF"/>
            </a:solidFill>
            <a:miter lim="800000"/>
          </a:ln>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6289506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FBF1EC"/>
        </a:solidFill>
        <a:effectLst/>
      </p:bgPr>
    </p:bg>
    <p:spTree>
      <p:nvGrpSpPr>
        <p:cNvPr id="1" name="">
          <a:extLst>
            <a:ext uri="{FF2B5EF4-FFF2-40B4-BE49-F238E27FC236}">
              <a16:creationId xmlns:a16="http://schemas.microsoft.com/office/drawing/2014/main" id="{210B24EB-245C-9125-1C68-C4333AC55F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D1526B-8C1D-992D-A1F1-055F7F16ECC5}"/>
              </a:ext>
            </a:extLst>
          </p:cNvPr>
          <p:cNvSpPr>
            <a:spLocks noGrp="1"/>
          </p:cNvSpPr>
          <p:nvPr>
            <p:ph type="title"/>
          </p:nvPr>
        </p:nvSpPr>
        <p:spPr/>
        <p:txBody>
          <a:bodyPr>
            <a:normAutofit/>
          </a:bodyPr>
          <a:lstStyle/>
          <a:p>
            <a:r>
              <a:rPr lang="en-US" b="1" dirty="0">
                <a:solidFill>
                  <a:srgbClr val="163F5A"/>
                </a:solidFill>
                <a:latin typeface="Abadi MT Condensed Extra Bold" panose="020B0306030101010103" pitchFamily="34" charset="77"/>
              </a:rPr>
              <a:t>Existing systems can be used</a:t>
            </a:r>
          </a:p>
        </p:txBody>
      </p:sp>
      <p:sp>
        <p:nvSpPr>
          <p:cNvPr id="5" name="Content Placeholder 4">
            <a:extLst>
              <a:ext uri="{FF2B5EF4-FFF2-40B4-BE49-F238E27FC236}">
                <a16:creationId xmlns:a16="http://schemas.microsoft.com/office/drawing/2014/main" id="{3AA5CBA5-5E5C-6E9B-43B1-4A28A6E4C9EA}"/>
              </a:ext>
            </a:extLst>
          </p:cNvPr>
          <p:cNvSpPr>
            <a:spLocks noGrp="1"/>
          </p:cNvSpPr>
          <p:nvPr>
            <p:ph idx="1"/>
          </p:nvPr>
        </p:nvSpPr>
        <p:spPr/>
        <p:txBody>
          <a:bodyPr/>
          <a:lstStyle/>
          <a:p>
            <a:r>
              <a:rPr lang="en-US" dirty="0"/>
              <a:t>Spatial Databases and Geographic Information systems</a:t>
            </a:r>
          </a:p>
          <a:p>
            <a:endParaRPr lang="en-US" dirty="0"/>
          </a:p>
          <a:p>
            <a:pPr marL="0" indent="0">
              <a:buNone/>
            </a:pPr>
            <a:endParaRPr lang="en-US" dirty="0"/>
          </a:p>
          <a:p>
            <a:pPr marL="0" indent="0">
              <a:buNone/>
            </a:pPr>
            <a:endParaRPr lang="en-US" dirty="0"/>
          </a:p>
          <a:p>
            <a:pPr marL="0" indent="0">
              <a:buNone/>
            </a:pPr>
            <a:r>
              <a:rPr lang="en-US" dirty="0"/>
              <a:t>But this requires deploying a new infrastructure and establishing a source of trust that all Spatial Applications can use.</a:t>
            </a:r>
          </a:p>
        </p:txBody>
      </p:sp>
      <p:pic>
        <p:nvPicPr>
          <p:cNvPr id="17410" name="Picture 2">
            <a:extLst>
              <a:ext uri="{FF2B5EF4-FFF2-40B4-BE49-F238E27FC236}">
                <a16:creationId xmlns:a16="http://schemas.microsoft.com/office/drawing/2014/main" id="{0A387ED6-17D8-5E3D-795E-E204EAE1A06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43155" y="2541970"/>
            <a:ext cx="1702343" cy="45605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a:extLst>
              <a:ext uri="{FF2B5EF4-FFF2-40B4-BE49-F238E27FC236}">
                <a16:creationId xmlns:a16="http://schemas.microsoft.com/office/drawing/2014/main" id="{48ABCD6E-3516-2876-0082-FDD809F1F8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7414" name="Picture 6" descr="PostGIS - Wikipedia">
            <a:extLst>
              <a:ext uri="{FF2B5EF4-FFF2-40B4-BE49-F238E27FC236}">
                <a16:creationId xmlns:a16="http://schemas.microsoft.com/office/drawing/2014/main" id="{DF1D8A70-4829-3A53-C0E3-39331A96DA68}"/>
              </a:ext>
            </a:extLst>
          </p:cNvPr>
          <p:cNvPicPr>
            <a:picLocks noChangeAspect="1" noChangeArrowheads="1"/>
          </p:cNvPicPr>
          <p:nvPr/>
        </p:nvPicPr>
        <p:blipFill rotWithShape="1">
          <a:blip r:embed="rId4" cstate="hqprint">
            <a:clrChange>
              <a:clrFrom>
                <a:srgbClr val="F5F5F5"/>
              </a:clrFrom>
              <a:clrTo>
                <a:srgbClr val="F5F5F5">
                  <a:alpha val="0"/>
                </a:srgbClr>
              </a:clrTo>
            </a:clrChange>
            <a:extLst>
              <a:ext uri="{28A0092B-C50C-407E-A947-70E740481C1C}">
                <a14:useLocalDpi xmlns:a14="http://schemas.microsoft.com/office/drawing/2010/main"/>
              </a:ext>
            </a:extLst>
          </a:blip>
          <a:srcRect l="2678" t="2649" r="1884" b="2924"/>
          <a:stretch/>
        </p:blipFill>
        <p:spPr bwMode="auto">
          <a:xfrm>
            <a:off x="3150453" y="2293684"/>
            <a:ext cx="1111581" cy="1099798"/>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135EA20B-D460-C056-1B67-47026696E866}"/>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601960" y="2214206"/>
            <a:ext cx="1111581" cy="1111581"/>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Carto (company) - Wikipedia">
            <a:extLst>
              <a:ext uri="{FF2B5EF4-FFF2-40B4-BE49-F238E27FC236}">
                <a16:creationId xmlns:a16="http://schemas.microsoft.com/office/drawing/2014/main" id="{96EDE52C-D76C-6D4F-A173-C7CC8F5A1AF0}"/>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943600" y="2463452"/>
            <a:ext cx="1565329" cy="61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7818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9E0D7C-1283-D2C4-F8C7-0D421EF14B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1BCBA1B-314D-6829-4C70-774ADE42CF62}"/>
              </a:ext>
            </a:extLst>
          </p:cNvPr>
          <p:cNvSpPr>
            <a:spLocks noGrp="1"/>
          </p:cNvSpPr>
          <p:nvPr>
            <p:ph type="title"/>
          </p:nvPr>
        </p:nvSpPr>
        <p:spPr/>
        <p:txBody>
          <a:bodyPr/>
          <a:lstStyle/>
          <a:p>
            <a:r>
              <a:rPr lang="en-US" dirty="0"/>
              <a:t>Using DNS for spatial queries</a:t>
            </a:r>
          </a:p>
        </p:txBody>
      </p:sp>
      <p:pic>
        <p:nvPicPr>
          <p:cNvPr id="5" name="Picture 4" descr="A map with a blue point&#10;&#10;AI-generated content may be incorrect.">
            <a:extLst>
              <a:ext uri="{FF2B5EF4-FFF2-40B4-BE49-F238E27FC236}">
                <a16:creationId xmlns:a16="http://schemas.microsoft.com/office/drawing/2014/main" id="{AC88EFD6-B280-212E-27C4-49D2F46C82E7}"/>
              </a:ext>
            </a:extLst>
          </p:cNvPr>
          <p:cNvPicPr>
            <a:picLocks noChangeAspect="1"/>
          </p:cNvPicPr>
          <p:nvPr/>
        </p:nvPicPr>
        <p:blipFill>
          <a:blip r:embed="rId3"/>
          <a:stretch>
            <a:fillRect/>
          </a:stretch>
        </p:blipFill>
        <p:spPr>
          <a:xfrm>
            <a:off x="977427" y="2281291"/>
            <a:ext cx="3778250" cy="3117850"/>
          </a:xfrm>
          <a:prstGeom prst="rect">
            <a:avLst/>
          </a:prstGeom>
        </p:spPr>
      </p:pic>
      <p:pic>
        <p:nvPicPr>
          <p:cNvPr id="7" name="Picture 6" descr="A screenshot of a map&#10;&#10;AI-generated content may be incorrect.">
            <a:extLst>
              <a:ext uri="{FF2B5EF4-FFF2-40B4-BE49-F238E27FC236}">
                <a16:creationId xmlns:a16="http://schemas.microsoft.com/office/drawing/2014/main" id="{8E6E5F88-33BB-6117-651F-3B9CE2B38B4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828910" y="2281291"/>
            <a:ext cx="3064553" cy="3117850"/>
          </a:xfrm>
          <a:prstGeom prst="rect">
            <a:avLst/>
          </a:prstGeom>
        </p:spPr>
      </p:pic>
      <p:pic>
        <p:nvPicPr>
          <p:cNvPr id="9" name="Picture 8" descr="A map of a city&#10;&#10;AI-generated content may be incorrect.">
            <a:extLst>
              <a:ext uri="{FF2B5EF4-FFF2-40B4-BE49-F238E27FC236}">
                <a16:creationId xmlns:a16="http://schemas.microsoft.com/office/drawing/2014/main" id="{813DAB29-F17D-5724-A0C9-0605F2D0FB4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944679" y="2281291"/>
            <a:ext cx="3284135" cy="3117850"/>
          </a:xfrm>
          <a:prstGeom prst="rect">
            <a:avLst/>
          </a:prstGeom>
        </p:spPr>
      </p:pic>
      <p:sp>
        <p:nvSpPr>
          <p:cNvPr id="10" name="TextBox 9">
            <a:extLst>
              <a:ext uri="{FF2B5EF4-FFF2-40B4-BE49-F238E27FC236}">
                <a16:creationId xmlns:a16="http://schemas.microsoft.com/office/drawing/2014/main" id="{CD8E8832-DBE1-C978-2B6D-2D3A26FA9F2C}"/>
              </a:ext>
            </a:extLst>
          </p:cNvPr>
          <p:cNvSpPr txBox="1"/>
          <p:nvPr/>
        </p:nvSpPr>
        <p:spPr>
          <a:xfrm>
            <a:off x="1404100" y="1911959"/>
            <a:ext cx="2924903" cy="369332"/>
          </a:xfrm>
          <a:prstGeom prst="rect">
            <a:avLst/>
          </a:prstGeom>
          <a:noFill/>
        </p:spPr>
        <p:txBody>
          <a:bodyPr wrap="none" rtlCol="0">
            <a:spAutoFit/>
          </a:bodyPr>
          <a:lstStyle/>
          <a:p>
            <a:r>
              <a:rPr lang="en-US" dirty="0"/>
              <a:t>Location and error estimate</a:t>
            </a:r>
          </a:p>
        </p:txBody>
      </p:sp>
      <p:sp>
        <p:nvSpPr>
          <p:cNvPr id="11" name="TextBox 10">
            <a:extLst>
              <a:ext uri="{FF2B5EF4-FFF2-40B4-BE49-F238E27FC236}">
                <a16:creationId xmlns:a16="http://schemas.microsoft.com/office/drawing/2014/main" id="{C1CC8BB7-E003-1D6E-F1E5-254CE4674EEC}"/>
              </a:ext>
            </a:extLst>
          </p:cNvPr>
          <p:cNvSpPr txBox="1"/>
          <p:nvPr/>
        </p:nvSpPr>
        <p:spPr>
          <a:xfrm>
            <a:off x="4828910" y="1690688"/>
            <a:ext cx="3064552" cy="646331"/>
          </a:xfrm>
          <a:prstGeom prst="rect">
            <a:avLst/>
          </a:prstGeom>
          <a:noFill/>
        </p:spPr>
        <p:txBody>
          <a:bodyPr wrap="square" rtlCol="0">
            <a:spAutoFit/>
          </a:bodyPr>
          <a:lstStyle/>
          <a:p>
            <a:pPr algn="ctr"/>
            <a:r>
              <a:rPr lang="en-US" dirty="0"/>
              <a:t>Domains corresponding to the location are queried</a:t>
            </a:r>
          </a:p>
        </p:txBody>
      </p:sp>
      <p:sp>
        <p:nvSpPr>
          <p:cNvPr id="12" name="TextBox 11">
            <a:extLst>
              <a:ext uri="{FF2B5EF4-FFF2-40B4-BE49-F238E27FC236}">
                <a16:creationId xmlns:a16="http://schemas.microsoft.com/office/drawing/2014/main" id="{B4D88BC1-7934-CA7D-EB2D-F451014978E6}"/>
              </a:ext>
            </a:extLst>
          </p:cNvPr>
          <p:cNvSpPr txBox="1"/>
          <p:nvPr/>
        </p:nvSpPr>
        <p:spPr>
          <a:xfrm>
            <a:off x="8180892" y="1634960"/>
            <a:ext cx="2706404" cy="646331"/>
          </a:xfrm>
          <a:prstGeom prst="rect">
            <a:avLst/>
          </a:prstGeom>
          <a:noFill/>
        </p:spPr>
        <p:txBody>
          <a:bodyPr wrap="square" rtlCol="0">
            <a:spAutoFit/>
          </a:bodyPr>
          <a:lstStyle/>
          <a:p>
            <a:pPr algn="ctr"/>
            <a:r>
              <a:rPr lang="en-US" dirty="0"/>
              <a:t>Parent domains are queried for bigger maps</a:t>
            </a:r>
          </a:p>
        </p:txBody>
      </p:sp>
    </p:spTree>
    <p:extLst>
      <p:ext uri="{BB962C8B-B14F-4D97-AF65-F5344CB8AC3E}">
        <p14:creationId xmlns:p14="http://schemas.microsoft.com/office/powerpoint/2010/main" val="1096079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3CD288D-EF81-D35E-C1CC-182401FDA6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50362B2-A5A4-9E5F-99A6-A86DC141EE30}"/>
              </a:ext>
            </a:extLst>
          </p:cNvPr>
          <p:cNvSpPr>
            <a:spLocks noGrp="1"/>
          </p:cNvSpPr>
          <p:nvPr>
            <p:ph type="title"/>
          </p:nvPr>
        </p:nvSpPr>
        <p:spPr/>
        <p:txBody>
          <a:bodyPr/>
          <a:lstStyle/>
          <a:p>
            <a:r>
              <a:rPr lang="en-US" dirty="0"/>
              <a:t>Using DNS for spatial queries</a:t>
            </a:r>
          </a:p>
        </p:txBody>
      </p:sp>
      <p:pic>
        <p:nvPicPr>
          <p:cNvPr id="2" name="geodomainQuery">
            <a:hlinkClick r:id="" action="ppaction://media"/>
            <a:extLst>
              <a:ext uri="{FF2B5EF4-FFF2-40B4-BE49-F238E27FC236}">
                <a16:creationId xmlns:a16="http://schemas.microsoft.com/office/drawing/2014/main" id="{A4C16198-4DF0-6731-EE4C-F7BD96771F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4976" y="1364104"/>
            <a:ext cx="9782047" cy="5311345"/>
          </a:xfrm>
          <a:prstGeom prst="rect">
            <a:avLst/>
          </a:prstGeom>
        </p:spPr>
      </p:pic>
    </p:spTree>
    <p:extLst>
      <p:ext uri="{BB962C8B-B14F-4D97-AF65-F5344CB8AC3E}">
        <p14:creationId xmlns:p14="http://schemas.microsoft.com/office/powerpoint/2010/main" val="5690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121456-5F77-EEFB-CD07-56826465D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7B6F7E-8A80-EBB9-5CCA-33A94048B265}"/>
              </a:ext>
            </a:extLst>
          </p:cNvPr>
          <p:cNvSpPr>
            <a:spLocks noGrp="1"/>
          </p:cNvSpPr>
          <p:nvPr>
            <p:ph type="title"/>
          </p:nvPr>
        </p:nvSpPr>
        <p:spPr/>
        <p:txBody>
          <a:bodyPr/>
          <a:lstStyle/>
          <a:p>
            <a:r>
              <a:rPr lang="en-US" dirty="0"/>
              <a:t>Challenges of Federation</a:t>
            </a:r>
          </a:p>
        </p:txBody>
      </p:sp>
      <p:sp>
        <p:nvSpPr>
          <p:cNvPr id="3" name="Content Placeholder 2">
            <a:extLst>
              <a:ext uri="{FF2B5EF4-FFF2-40B4-BE49-F238E27FC236}">
                <a16:creationId xmlns:a16="http://schemas.microsoft.com/office/drawing/2014/main" id="{2BF5DBB4-D10F-6953-4CD7-1690AB0F2F33}"/>
              </a:ext>
            </a:extLst>
          </p:cNvPr>
          <p:cNvSpPr>
            <a:spLocks noGrp="1"/>
          </p:cNvSpPr>
          <p:nvPr>
            <p:ph idx="1"/>
          </p:nvPr>
        </p:nvSpPr>
        <p:spPr>
          <a:xfrm>
            <a:off x="838200" y="1825625"/>
            <a:ext cx="5471391" cy="4351338"/>
          </a:xfrm>
        </p:spPr>
        <p:txBody>
          <a:bodyPr/>
          <a:lstStyle/>
          <a:p>
            <a:pPr marL="0" indent="0">
              <a:buNone/>
            </a:pPr>
            <a:r>
              <a:rPr lang="en-US" dirty="0">
                <a:solidFill>
                  <a:schemeClr val="bg1">
                    <a:lumMod val="85000"/>
                  </a:schemeClr>
                </a:solidFill>
              </a:rPr>
              <a:t>Design of map discovery</a:t>
            </a:r>
          </a:p>
          <a:p>
            <a:pPr marL="0" indent="0">
              <a:buNone/>
            </a:pPr>
            <a:endParaRPr lang="en-US" dirty="0"/>
          </a:p>
          <a:p>
            <a:pPr marL="0" indent="0">
              <a:buNone/>
            </a:pPr>
            <a:r>
              <a:rPr lang="en-US" dirty="0"/>
              <a:t>Ranking maps</a:t>
            </a:r>
          </a:p>
          <a:p>
            <a:pPr marL="0" indent="0">
              <a:buNone/>
            </a:pPr>
            <a:endParaRPr lang="en-US" dirty="0">
              <a:solidFill>
                <a:schemeClr val="bg1">
                  <a:lumMod val="85000"/>
                </a:schemeClr>
              </a:solidFill>
            </a:endParaRPr>
          </a:p>
          <a:p>
            <a:pPr marL="0" indent="0">
              <a:buNone/>
            </a:pPr>
            <a:r>
              <a:rPr lang="en-US" dirty="0">
                <a:solidFill>
                  <a:schemeClr val="bg1">
                    <a:lumMod val="85000"/>
                  </a:schemeClr>
                </a:solidFill>
              </a:rPr>
              <a:t>Re-architecting services</a:t>
            </a:r>
          </a:p>
        </p:txBody>
      </p:sp>
      <p:cxnSp>
        <p:nvCxnSpPr>
          <p:cNvPr id="4" name="Straight Connector 3">
            <a:extLst>
              <a:ext uri="{FF2B5EF4-FFF2-40B4-BE49-F238E27FC236}">
                <a16:creationId xmlns:a16="http://schemas.microsoft.com/office/drawing/2014/main" id="{47DC6399-A142-A285-F589-7E2A127F4540}"/>
              </a:ext>
            </a:extLst>
          </p:cNvPr>
          <p:cNvCxnSpPr>
            <a:cxnSpLocks/>
          </p:cNvCxnSpPr>
          <p:nvPr/>
        </p:nvCxnSpPr>
        <p:spPr>
          <a:xfrm>
            <a:off x="6430156" y="1465835"/>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86B7988-A217-AE2E-80DF-FA7D23C0A50A}"/>
              </a:ext>
            </a:extLst>
          </p:cNvPr>
          <p:cNvSpPr txBox="1"/>
          <p:nvPr/>
        </p:nvSpPr>
        <p:spPr>
          <a:xfrm>
            <a:off x="6550706" y="1825625"/>
            <a:ext cx="529152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At a given location, many maps may be discovered. How do we determine which is the right one to use?</a:t>
            </a:r>
          </a:p>
        </p:txBody>
      </p:sp>
      <p:sp>
        <p:nvSpPr>
          <p:cNvPr id="7" name="Rounded Rectangle 6">
            <a:extLst>
              <a:ext uri="{FF2B5EF4-FFF2-40B4-BE49-F238E27FC236}">
                <a16:creationId xmlns:a16="http://schemas.microsoft.com/office/drawing/2014/main" id="{3EFE5EAC-FD80-F727-1405-5319B912BCFA}"/>
              </a:ext>
            </a:extLst>
          </p:cNvPr>
          <p:cNvSpPr/>
          <p:nvPr/>
        </p:nvSpPr>
        <p:spPr>
          <a:xfrm>
            <a:off x="838200" y="2829964"/>
            <a:ext cx="4483308" cy="4828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1197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06B176-2CC7-661F-6CB0-FA3A1DE085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E304C7-0C22-2CAB-F8CC-F92CD2FC4958}"/>
              </a:ext>
            </a:extLst>
          </p:cNvPr>
          <p:cNvSpPr>
            <a:spLocks noGrp="1"/>
          </p:cNvSpPr>
          <p:nvPr>
            <p:ph type="title"/>
          </p:nvPr>
        </p:nvSpPr>
        <p:spPr/>
        <p:txBody>
          <a:bodyPr/>
          <a:lstStyle/>
          <a:p>
            <a:r>
              <a:rPr lang="en-US" dirty="0"/>
              <a:t>Challenges of Federation</a:t>
            </a:r>
          </a:p>
        </p:txBody>
      </p:sp>
      <p:sp>
        <p:nvSpPr>
          <p:cNvPr id="3" name="Content Placeholder 2">
            <a:extLst>
              <a:ext uri="{FF2B5EF4-FFF2-40B4-BE49-F238E27FC236}">
                <a16:creationId xmlns:a16="http://schemas.microsoft.com/office/drawing/2014/main" id="{C7BC4A5F-67F3-E9F0-29C8-42291A0ABEB7}"/>
              </a:ext>
            </a:extLst>
          </p:cNvPr>
          <p:cNvSpPr>
            <a:spLocks noGrp="1"/>
          </p:cNvSpPr>
          <p:nvPr>
            <p:ph idx="1"/>
          </p:nvPr>
        </p:nvSpPr>
        <p:spPr>
          <a:xfrm>
            <a:off x="838200" y="1825625"/>
            <a:ext cx="5471391" cy="4351338"/>
          </a:xfrm>
        </p:spPr>
        <p:txBody>
          <a:bodyPr/>
          <a:lstStyle/>
          <a:p>
            <a:pPr marL="0" indent="0">
              <a:buNone/>
            </a:pPr>
            <a:r>
              <a:rPr lang="en-US" dirty="0">
                <a:solidFill>
                  <a:schemeClr val="bg1">
                    <a:lumMod val="85000"/>
                  </a:schemeClr>
                </a:solidFill>
              </a:rPr>
              <a:t>Design of map discovery</a:t>
            </a:r>
          </a:p>
          <a:p>
            <a:pPr marL="0" indent="0">
              <a:buNone/>
            </a:pPr>
            <a:endParaRPr lang="en-US" dirty="0"/>
          </a:p>
          <a:p>
            <a:pPr marL="0" indent="0">
              <a:buNone/>
            </a:pPr>
            <a:r>
              <a:rPr lang="en-US" dirty="0">
                <a:solidFill>
                  <a:schemeClr val="bg1">
                    <a:lumMod val="85000"/>
                  </a:schemeClr>
                </a:solidFill>
              </a:rPr>
              <a:t>Ranking maps</a:t>
            </a:r>
          </a:p>
          <a:p>
            <a:pPr marL="0" indent="0">
              <a:buNone/>
            </a:pPr>
            <a:endParaRPr lang="en-US" dirty="0">
              <a:solidFill>
                <a:schemeClr val="bg1">
                  <a:lumMod val="85000"/>
                </a:schemeClr>
              </a:solidFill>
            </a:endParaRPr>
          </a:p>
          <a:p>
            <a:pPr marL="0" indent="0">
              <a:buNone/>
            </a:pPr>
            <a:r>
              <a:rPr lang="en-US" dirty="0"/>
              <a:t>Re-architecting services</a:t>
            </a:r>
          </a:p>
        </p:txBody>
      </p:sp>
      <p:cxnSp>
        <p:nvCxnSpPr>
          <p:cNvPr id="4" name="Straight Connector 3">
            <a:extLst>
              <a:ext uri="{FF2B5EF4-FFF2-40B4-BE49-F238E27FC236}">
                <a16:creationId xmlns:a16="http://schemas.microsoft.com/office/drawing/2014/main" id="{E69EC87F-75A5-40BD-9800-C92593DAE3A0}"/>
              </a:ext>
            </a:extLst>
          </p:cNvPr>
          <p:cNvCxnSpPr>
            <a:cxnSpLocks/>
          </p:cNvCxnSpPr>
          <p:nvPr/>
        </p:nvCxnSpPr>
        <p:spPr>
          <a:xfrm>
            <a:off x="6430156" y="1465835"/>
            <a:ext cx="0" cy="4887049"/>
          </a:xfrm>
          <a:prstGeom prst="line">
            <a:avLst/>
          </a:prstGeom>
          <a:ln w="25400">
            <a:gradFill>
              <a:gsLst>
                <a:gs pos="0">
                  <a:schemeClr val="bg2">
                    <a:lumMod val="25000"/>
                    <a:alpha val="0"/>
                  </a:schemeClr>
                </a:gs>
                <a:gs pos="48000">
                  <a:schemeClr val="bg2">
                    <a:lumMod val="50000"/>
                  </a:schemeClr>
                </a:gs>
                <a:gs pos="100000">
                  <a:schemeClr val="bg2">
                    <a:lumMod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3E27B92-9BF5-4E70-929B-571C3CAB94AF}"/>
              </a:ext>
            </a:extLst>
          </p:cNvPr>
          <p:cNvSpPr txBox="1"/>
          <p:nvPr/>
        </p:nvSpPr>
        <p:spPr>
          <a:xfrm>
            <a:off x="6550706" y="1825625"/>
            <a:ext cx="529152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Map-based services such as routing need to be re-designed to work across multiple maps.</a:t>
            </a:r>
          </a:p>
        </p:txBody>
      </p:sp>
      <p:sp>
        <p:nvSpPr>
          <p:cNvPr id="7" name="Rounded Rectangle 6">
            <a:extLst>
              <a:ext uri="{FF2B5EF4-FFF2-40B4-BE49-F238E27FC236}">
                <a16:creationId xmlns:a16="http://schemas.microsoft.com/office/drawing/2014/main" id="{9CFAAE38-F1D1-C0D7-3378-805FE924FE6F}"/>
              </a:ext>
            </a:extLst>
          </p:cNvPr>
          <p:cNvSpPr/>
          <p:nvPr/>
        </p:nvSpPr>
        <p:spPr>
          <a:xfrm>
            <a:off x="838200" y="3834303"/>
            <a:ext cx="4483308" cy="4828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14132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F4202-A916-0531-7C04-F9D7F784FC3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CD570A8-86AF-45B1-1722-91419BC4F14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rcRect/>
          <a:stretch/>
        </p:blipFill>
        <p:spPr>
          <a:xfrm>
            <a:off x="-105643" y="-59424"/>
            <a:ext cx="12403285" cy="6976848"/>
          </a:xfrm>
          <a:prstGeom prst="rect">
            <a:avLst/>
          </a:prstGeom>
        </p:spPr>
      </p:pic>
      <p:sp>
        <p:nvSpPr>
          <p:cNvPr id="10" name="Rounded Rectangle 9">
            <a:extLst>
              <a:ext uri="{FF2B5EF4-FFF2-40B4-BE49-F238E27FC236}">
                <a16:creationId xmlns:a16="http://schemas.microsoft.com/office/drawing/2014/main" id="{EBE23265-D7CE-AFFE-1EFA-7B5B55201E18}"/>
              </a:ext>
            </a:extLst>
          </p:cNvPr>
          <p:cNvSpPr/>
          <p:nvPr/>
        </p:nvSpPr>
        <p:spPr>
          <a:xfrm>
            <a:off x="342900" y="157163"/>
            <a:ext cx="5753100" cy="700087"/>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10000"/>
                    <a:lumOff val="90000"/>
                  </a:schemeClr>
                </a:solidFill>
              </a:rPr>
              <a:t>Example Application: Shopping Navigator</a:t>
            </a:r>
          </a:p>
        </p:txBody>
      </p:sp>
      <p:sp>
        <p:nvSpPr>
          <p:cNvPr id="12" name="Rounded Rectangle 11">
            <a:extLst>
              <a:ext uri="{FF2B5EF4-FFF2-40B4-BE49-F238E27FC236}">
                <a16:creationId xmlns:a16="http://schemas.microsoft.com/office/drawing/2014/main" id="{7E8F793D-52D1-1C84-FF86-13D258C5A87B}"/>
              </a:ext>
            </a:extLst>
          </p:cNvPr>
          <p:cNvSpPr/>
          <p:nvPr/>
        </p:nvSpPr>
        <p:spPr>
          <a:xfrm>
            <a:off x="1806583" y="1515136"/>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87837852-4CF2-F31B-5FB3-587FFBEEA985}"/>
              </a:ext>
            </a:extLst>
          </p:cNvPr>
          <p:cNvSpPr txBox="1"/>
          <p:nvPr/>
        </p:nvSpPr>
        <p:spPr>
          <a:xfrm>
            <a:off x="2696201" y="1676939"/>
            <a:ext cx="7495927" cy="584775"/>
          </a:xfrm>
          <a:prstGeom prst="rect">
            <a:avLst/>
          </a:prstGeom>
          <a:noFill/>
        </p:spPr>
        <p:txBody>
          <a:bodyPr wrap="square" rtlCol="0" anchor="t">
            <a:spAutoFit/>
          </a:bodyPr>
          <a:lstStyle/>
          <a:p>
            <a:r>
              <a:rPr lang="en-US" sz="3200" dirty="0">
                <a:solidFill>
                  <a:schemeClr val="tx1"/>
                </a:solidFill>
              </a:rPr>
              <a:t>Sagar’s Office, Carnegie Mellon</a:t>
            </a:r>
          </a:p>
        </p:txBody>
      </p:sp>
      <p:pic>
        <p:nvPicPr>
          <p:cNvPr id="6" name="Graphic 5" descr="Marker with solid fill">
            <a:extLst>
              <a:ext uri="{FF2B5EF4-FFF2-40B4-BE49-F238E27FC236}">
                <a16:creationId xmlns:a16="http://schemas.microsoft.com/office/drawing/2014/main" id="{625B0EFF-D196-8BB4-5310-4A42DAEFB7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4052" y="1515136"/>
            <a:ext cx="904382" cy="904382"/>
          </a:xfrm>
          <a:prstGeom prst="rect">
            <a:avLst/>
          </a:prstGeom>
        </p:spPr>
      </p:pic>
      <p:sp>
        <p:nvSpPr>
          <p:cNvPr id="13" name="Rounded Rectangle 12">
            <a:extLst>
              <a:ext uri="{FF2B5EF4-FFF2-40B4-BE49-F238E27FC236}">
                <a16:creationId xmlns:a16="http://schemas.microsoft.com/office/drawing/2014/main" id="{DF238866-733E-CF2E-FF63-EA2DA7AD7240}"/>
              </a:ext>
            </a:extLst>
          </p:cNvPr>
          <p:cNvSpPr/>
          <p:nvPr/>
        </p:nvSpPr>
        <p:spPr>
          <a:xfrm>
            <a:off x="1806583" y="2524618"/>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51C3A1A1-EFF5-4CF9-0368-44EA7B28D231}"/>
              </a:ext>
            </a:extLst>
          </p:cNvPr>
          <p:cNvSpPr txBox="1"/>
          <p:nvPr/>
        </p:nvSpPr>
        <p:spPr>
          <a:xfrm>
            <a:off x="2696201" y="2686421"/>
            <a:ext cx="7495927" cy="584775"/>
          </a:xfrm>
          <a:prstGeom prst="rect">
            <a:avLst/>
          </a:prstGeom>
          <a:noFill/>
        </p:spPr>
        <p:txBody>
          <a:bodyPr wrap="square" rtlCol="0" anchor="t">
            <a:spAutoFit/>
          </a:bodyPr>
          <a:lstStyle/>
          <a:p>
            <a:r>
              <a:rPr lang="en-US" sz="3200" dirty="0"/>
              <a:t>HDMI Cable</a:t>
            </a:r>
            <a:r>
              <a:rPr lang="en-US" sz="3200" dirty="0">
                <a:solidFill>
                  <a:schemeClr val="tx1"/>
                </a:solidFill>
              </a:rPr>
              <a:t>, Target</a:t>
            </a:r>
          </a:p>
        </p:txBody>
      </p:sp>
      <p:pic>
        <p:nvPicPr>
          <p:cNvPr id="17" name="Graphic 16" descr="Marker with solid fill">
            <a:extLst>
              <a:ext uri="{FF2B5EF4-FFF2-40B4-BE49-F238E27FC236}">
                <a16:creationId xmlns:a16="http://schemas.microsoft.com/office/drawing/2014/main" id="{4C9A0668-DD1B-1D44-18BB-2455D3B94D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4052" y="2524618"/>
            <a:ext cx="904382" cy="904382"/>
          </a:xfrm>
          <a:prstGeom prst="rect">
            <a:avLst/>
          </a:prstGeom>
        </p:spPr>
      </p:pic>
      <p:sp>
        <p:nvSpPr>
          <p:cNvPr id="14" name="Rounded Rectangle 13">
            <a:extLst>
              <a:ext uri="{FF2B5EF4-FFF2-40B4-BE49-F238E27FC236}">
                <a16:creationId xmlns:a16="http://schemas.microsoft.com/office/drawing/2014/main" id="{93704A8F-D2C8-9533-9CB4-326BCB90B2BC}"/>
              </a:ext>
            </a:extLst>
          </p:cNvPr>
          <p:cNvSpPr/>
          <p:nvPr/>
        </p:nvSpPr>
        <p:spPr>
          <a:xfrm>
            <a:off x="411126" y="3862002"/>
            <a:ext cx="11369748" cy="1190846"/>
          </a:xfrm>
          <a:prstGeom prst="roundRect">
            <a:avLst/>
          </a:prstGeom>
          <a:solidFill>
            <a:schemeClr val="tx2">
              <a:lumMod val="10000"/>
              <a:lumOff val="9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lumMod val="90000"/>
                    <a:lumOff val="10000"/>
                  </a:schemeClr>
                </a:solidFill>
              </a:rPr>
              <a:t>We need a system to associate this name with a real-world location</a:t>
            </a:r>
          </a:p>
          <a:p>
            <a:pPr algn="ctr"/>
            <a:r>
              <a:rPr lang="en-US" sz="2800" dirty="0">
                <a:solidFill>
                  <a:schemeClr val="tx2">
                    <a:lumMod val="90000"/>
                    <a:lumOff val="10000"/>
                  </a:schemeClr>
                </a:solidFill>
              </a:rPr>
              <a:t>…or a </a:t>
            </a:r>
            <a:r>
              <a:rPr lang="en-US" sz="2800" b="1" dirty="0">
                <a:solidFill>
                  <a:schemeClr val="tx2">
                    <a:lumMod val="90000"/>
                    <a:lumOff val="10000"/>
                  </a:schemeClr>
                </a:solidFill>
              </a:rPr>
              <a:t>Spatial Naming System </a:t>
            </a:r>
            <a:r>
              <a:rPr lang="en-US" sz="2800" dirty="0" err="1">
                <a:solidFill>
                  <a:schemeClr val="tx2">
                    <a:lumMod val="90000"/>
                    <a:lumOff val="10000"/>
                  </a:schemeClr>
                </a:solidFill>
              </a:rPr>
              <a:t>a.k.a</a:t>
            </a:r>
            <a:r>
              <a:rPr lang="en-US" sz="2800" dirty="0">
                <a:solidFill>
                  <a:schemeClr val="tx2">
                    <a:lumMod val="90000"/>
                    <a:lumOff val="10000"/>
                  </a:schemeClr>
                </a:solidFill>
              </a:rPr>
              <a:t> </a:t>
            </a:r>
            <a:r>
              <a:rPr lang="en-US" sz="2800" b="1" dirty="0">
                <a:solidFill>
                  <a:schemeClr val="tx2">
                    <a:lumMod val="90000"/>
                    <a:lumOff val="10000"/>
                  </a:schemeClr>
                </a:solidFill>
              </a:rPr>
              <a:t>Map</a:t>
            </a:r>
          </a:p>
        </p:txBody>
      </p:sp>
    </p:spTree>
    <p:extLst>
      <p:ext uri="{BB962C8B-B14F-4D97-AF65-F5344CB8AC3E}">
        <p14:creationId xmlns:p14="http://schemas.microsoft.com/office/powerpoint/2010/main" val="4710547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28926-CB84-4F07-C2DA-087BC8600C2F}"/>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C48DAAF7-1A8D-107B-5740-24E6C78F1E2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rcRect/>
          <a:stretch/>
        </p:blipFill>
        <p:spPr>
          <a:xfrm>
            <a:off x="-105643" y="-59424"/>
            <a:ext cx="12403285" cy="6976848"/>
          </a:xfrm>
          <a:prstGeom prst="rect">
            <a:avLst/>
          </a:prstGeom>
        </p:spPr>
      </p:pic>
      <p:sp>
        <p:nvSpPr>
          <p:cNvPr id="10" name="Rounded Rectangle 9">
            <a:extLst>
              <a:ext uri="{FF2B5EF4-FFF2-40B4-BE49-F238E27FC236}">
                <a16:creationId xmlns:a16="http://schemas.microsoft.com/office/drawing/2014/main" id="{5F41C63E-7897-2920-FE26-F63C148609CA}"/>
              </a:ext>
            </a:extLst>
          </p:cNvPr>
          <p:cNvSpPr/>
          <p:nvPr/>
        </p:nvSpPr>
        <p:spPr>
          <a:xfrm>
            <a:off x="342900" y="157163"/>
            <a:ext cx="5753100" cy="700087"/>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10000"/>
                    <a:lumOff val="90000"/>
                  </a:schemeClr>
                </a:solidFill>
              </a:rPr>
              <a:t>Example Application: Shopping Navigator</a:t>
            </a:r>
          </a:p>
        </p:txBody>
      </p:sp>
      <p:sp>
        <p:nvSpPr>
          <p:cNvPr id="12" name="Rounded Rectangle 11">
            <a:extLst>
              <a:ext uri="{FF2B5EF4-FFF2-40B4-BE49-F238E27FC236}">
                <a16:creationId xmlns:a16="http://schemas.microsoft.com/office/drawing/2014/main" id="{E6AF36CC-0C68-EE40-89F9-BC955D63ACAC}"/>
              </a:ext>
            </a:extLst>
          </p:cNvPr>
          <p:cNvSpPr/>
          <p:nvPr/>
        </p:nvSpPr>
        <p:spPr>
          <a:xfrm>
            <a:off x="1806583" y="1515136"/>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3B57D4F1-1C2D-D9C1-1C25-AE41B3552AE7}"/>
              </a:ext>
            </a:extLst>
          </p:cNvPr>
          <p:cNvSpPr txBox="1"/>
          <p:nvPr/>
        </p:nvSpPr>
        <p:spPr>
          <a:xfrm>
            <a:off x="2696201" y="1676939"/>
            <a:ext cx="7495927" cy="584775"/>
          </a:xfrm>
          <a:prstGeom prst="rect">
            <a:avLst/>
          </a:prstGeom>
          <a:noFill/>
        </p:spPr>
        <p:txBody>
          <a:bodyPr wrap="square" rtlCol="0" anchor="t">
            <a:spAutoFit/>
          </a:bodyPr>
          <a:lstStyle/>
          <a:p>
            <a:r>
              <a:rPr lang="en-US" sz="3200" dirty="0">
                <a:solidFill>
                  <a:schemeClr val="tx1"/>
                </a:solidFill>
              </a:rPr>
              <a:t>Sagar’s Office, Carnegie Mellon</a:t>
            </a:r>
          </a:p>
        </p:txBody>
      </p:sp>
      <p:pic>
        <p:nvPicPr>
          <p:cNvPr id="6" name="Graphic 5" descr="Marker with solid fill">
            <a:extLst>
              <a:ext uri="{FF2B5EF4-FFF2-40B4-BE49-F238E27FC236}">
                <a16:creationId xmlns:a16="http://schemas.microsoft.com/office/drawing/2014/main" id="{867D7B2E-D99C-16AD-2560-12D9A08601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4052" y="1515136"/>
            <a:ext cx="904382" cy="904382"/>
          </a:xfrm>
          <a:prstGeom prst="rect">
            <a:avLst/>
          </a:prstGeom>
        </p:spPr>
      </p:pic>
      <p:sp>
        <p:nvSpPr>
          <p:cNvPr id="13" name="Rounded Rectangle 12">
            <a:extLst>
              <a:ext uri="{FF2B5EF4-FFF2-40B4-BE49-F238E27FC236}">
                <a16:creationId xmlns:a16="http://schemas.microsoft.com/office/drawing/2014/main" id="{992877FA-C4E2-2546-DE49-FF2482BC75BA}"/>
              </a:ext>
            </a:extLst>
          </p:cNvPr>
          <p:cNvSpPr/>
          <p:nvPr/>
        </p:nvSpPr>
        <p:spPr>
          <a:xfrm>
            <a:off x="1806583" y="2524618"/>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EB34763C-ACDE-4E61-54A1-883C019D14E4}"/>
              </a:ext>
            </a:extLst>
          </p:cNvPr>
          <p:cNvSpPr txBox="1"/>
          <p:nvPr/>
        </p:nvSpPr>
        <p:spPr>
          <a:xfrm>
            <a:off x="2696201" y="2686421"/>
            <a:ext cx="7495927" cy="584775"/>
          </a:xfrm>
          <a:prstGeom prst="rect">
            <a:avLst/>
          </a:prstGeom>
          <a:noFill/>
        </p:spPr>
        <p:txBody>
          <a:bodyPr wrap="square" rtlCol="0" anchor="t">
            <a:spAutoFit/>
          </a:bodyPr>
          <a:lstStyle/>
          <a:p>
            <a:r>
              <a:rPr lang="en-US" sz="3200" dirty="0"/>
              <a:t>HDMI Cable</a:t>
            </a:r>
            <a:r>
              <a:rPr lang="en-US" sz="3200" dirty="0">
                <a:solidFill>
                  <a:schemeClr val="tx1"/>
                </a:solidFill>
              </a:rPr>
              <a:t>, Target</a:t>
            </a:r>
          </a:p>
        </p:txBody>
      </p:sp>
      <p:pic>
        <p:nvPicPr>
          <p:cNvPr id="17" name="Graphic 16" descr="Marker with solid fill">
            <a:extLst>
              <a:ext uri="{FF2B5EF4-FFF2-40B4-BE49-F238E27FC236}">
                <a16:creationId xmlns:a16="http://schemas.microsoft.com/office/drawing/2014/main" id="{5BBC9BD2-9C2F-04F9-0A8D-E717D48879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4052" y="2524618"/>
            <a:ext cx="904382" cy="904382"/>
          </a:xfrm>
          <a:prstGeom prst="rect">
            <a:avLst/>
          </a:prstGeom>
        </p:spPr>
      </p:pic>
      <p:pic>
        <p:nvPicPr>
          <p:cNvPr id="5" name="Picture 2">
            <a:extLst>
              <a:ext uri="{FF2B5EF4-FFF2-40B4-BE49-F238E27FC236}">
                <a16:creationId xmlns:a16="http://schemas.microsoft.com/office/drawing/2014/main" id="{F3E063B4-E192-1844-6BBA-D74371B36F29}"/>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3263609" y="5166687"/>
            <a:ext cx="1056611" cy="10566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B2EABF3-3B05-EBDB-FA4B-DC60F4F54BB7}"/>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4881051" y="5259777"/>
            <a:ext cx="928873" cy="9288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apbox Logo PNG Vectors Free Download">
            <a:extLst>
              <a:ext uri="{FF2B5EF4-FFF2-40B4-BE49-F238E27FC236}">
                <a16:creationId xmlns:a16="http://schemas.microsoft.com/office/drawing/2014/main" id="{0B74F14A-1D57-594A-4177-08FB6373DDA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295130" y="5254824"/>
            <a:ext cx="1056611" cy="1056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0195903-66AD-A122-4EEC-1C740C635BA9}"/>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7933265" y="5321294"/>
            <a:ext cx="1056611" cy="10566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CDACCDB-6A02-5962-7C65-C0EC4EB313D1}"/>
              </a:ext>
            </a:extLst>
          </p:cNvPr>
          <p:cNvSpPr txBox="1"/>
          <p:nvPr/>
        </p:nvSpPr>
        <p:spPr>
          <a:xfrm>
            <a:off x="2922475" y="6223298"/>
            <a:ext cx="1635384" cy="400110"/>
          </a:xfrm>
          <a:prstGeom prst="rect">
            <a:avLst/>
          </a:prstGeom>
          <a:noFill/>
        </p:spPr>
        <p:txBody>
          <a:bodyPr wrap="none" rtlCol="0">
            <a:spAutoFit/>
          </a:bodyPr>
          <a:lstStyle/>
          <a:p>
            <a:pPr algn="ctr"/>
            <a:r>
              <a:rPr lang="en-US" sz="2000" dirty="0">
                <a:solidFill>
                  <a:schemeClr val="bg1"/>
                </a:solidFill>
              </a:rPr>
              <a:t>Google Maps</a:t>
            </a:r>
          </a:p>
        </p:txBody>
      </p:sp>
      <p:sp>
        <p:nvSpPr>
          <p:cNvPr id="19" name="TextBox 18">
            <a:extLst>
              <a:ext uri="{FF2B5EF4-FFF2-40B4-BE49-F238E27FC236}">
                <a16:creationId xmlns:a16="http://schemas.microsoft.com/office/drawing/2014/main" id="{CD372512-0AA8-8083-9C3F-C66E94653E28}"/>
              </a:ext>
            </a:extLst>
          </p:cNvPr>
          <p:cNvSpPr txBox="1"/>
          <p:nvPr/>
        </p:nvSpPr>
        <p:spPr>
          <a:xfrm>
            <a:off x="4602336" y="6224396"/>
            <a:ext cx="1486304" cy="400110"/>
          </a:xfrm>
          <a:prstGeom prst="rect">
            <a:avLst/>
          </a:prstGeom>
          <a:noFill/>
        </p:spPr>
        <p:txBody>
          <a:bodyPr wrap="none" rtlCol="0">
            <a:spAutoFit/>
          </a:bodyPr>
          <a:lstStyle/>
          <a:p>
            <a:pPr algn="ctr"/>
            <a:r>
              <a:rPr lang="en-US" sz="2000" dirty="0">
                <a:solidFill>
                  <a:schemeClr val="bg1"/>
                </a:solidFill>
              </a:rPr>
              <a:t>Apple Maps</a:t>
            </a:r>
          </a:p>
        </p:txBody>
      </p:sp>
      <p:sp>
        <p:nvSpPr>
          <p:cNvPr id="20" name="TextBox 19">
            <a:extLst>
              <a:ext uri="{FF2B5EF4-FFF2-40B4-BE49-F238E27FC236}">
                <a16:creationId xmlns:a16="http://schemas.microsoft.com/office/drawing/2014/main" id="{07E0A887-FB20-A7E3-E9C0-6FF46C873AFE}"/>
              </a:ext>
            </a:extLst>
          </p:cNvPr>
          <p:cNvSpPr txBox="1"/>
          <p:nvPr/>
        </p:nvSpPr>
        <p:spPr>
          <a:xfrm>
            <a:off x="7494367" y="6226650"/>
            <a:ext cx="1939634" cy="400110"/>
          </a:xfrm>
          <a:prstGeom prst="rect">
            <a:avLst/>
          </a:prstGeom>
          <a:noFill/>
        </p:spPr>
        <p:txBody>
          <a:bodyPr wrap="none" rtlCol="0">
            <a:spAutoFit/>
          </a:bodyPr>
          <a:lstStyle/>
          <a:p>
            <a:pPr algn="ctr"/>
            <a:r>
              <a:rPr lang="en-US" sz="2000" dirty="0">
                <a:solidFill>
                  <a:schemeClr val="bg1"/>
                </a:solidFill>
              </a:rPr>
              <a:t>OpenStreetMap</a:t>
            </a:r>
            <a:endParaRPr lang="en-US" sz="1400" dirty="0">
              <a:solidFill>
                <a:schemeClr val="bg1"/>
              </a:solidFill>
            </a:endParaRPr>
          </a:p>
        </p:txBody>
      </p:sp>
      <p:sp>
        <p:nvSpPr>
          <p:cNvPr id="21" name="TextBox 20">
            <a:extLst>
              <a:ext uri="{FF2B5EF4-FFF2-40B4-BE49-F238E27FC236}">
                <a16:creationId xmlns:a16="http://schemas.microsoft.com/office/drawing/2014/main" id="{1F59DF6C-FFA3-E98B-390E-889E7CB43030}"/>
              </a:ext>
            </a:extLst>
          </p:cNvPr>
          <p:cNvSpPr txBox="1"/>
          <p:nvPr/>
        </p:nvSpPr>
        <p:spPr>
          <a:xfrm>
            <a:off x="6284313" y="6223298"/>
            <a:ext cx="1078244" cy="400110"/>
          </a:xfrm>
          <a:prstGeom prst="rect">
            <a:avLst/>
          </a:prstGeom>
          <a:noFill/>
        </p:spPr>
        <p:txBody>
          <a:bodyPr wrap="none" rtlCol="0">
            <a:spAutoFit/>
          </a:bodyPr>
          <a:lstStyle/>
          <a:p>
            <a:pPr algn="ctr"/>
            <a:r>
              <a:rPr lang="en-US" sz="2000" dirty="0">
                <a:solidFill>
                  <a:schemeClr val="bg1"/>
                </a:solidFill>
              </a:rPr>
              <a:t>mapbox</a:t>
            </a:r>
            <a:endParaRPr lang="en-US" sz="3200" dirty="0">
              <a:solidFill>
                <a:schemeClr val="bg1"/>
              </a:solidFill>
            </a:endParaRPr>
          </a:p>
        </p:txBody>
      </p:sp>
      <p:sp>
        <p:nvSpPr>
          <p:cNvPr id="2" name="Rounded Rectangle 1">
            <a:extLst>
              <a:ext uri="{FF2B5EF4-FFF2-40B4-BE49-F238E27FC236}">
                <a16:creationId xmlns:a16="http://schemas.microsoft.com/office/drawing/2014/main" id="{8BD18135-1CFF-4879-5A32-1670E17BE472}"/>
              </a:ext>
            </a:extLst>
          </p:cNvPr>
          <p:cNvSpPr/>
          <p:nvPr/>
        </p:nvSpPr>
        <p:spPr>
          <a:xfrm>
            <a:off x="411126" y="3862002"/>
            <a:ext cx="11369748" cy="1190846"/>
          </a:xfrm>
          <a:prstGeom prst="roundRect">
            <a:avLst/>
          </a:prstGeom>
          <a:solidFill>
            <a:schemeClr val="tx2">
              <a:lumMod val="10000"/>
              <a:lumOff val="9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lumMod val="90000"/>
                    <a:lumOff val="10000"/>
                  </a:schemeClr>
                </a:solidFill>
              </a:rPr>
              <a:t>Today, to build such an application, we would use a digital world map</a:t>
            </a:r>
            <a:endParaRPr lang="en-US" sz="2800" b="1" dirty="0">
              <a:solidFill>
                <a:schemeClr val="tx2">
                  <a:lumMod val="90000"/>
                  <a:lumOff val="10000"/>
                </a:schemeClr>
              </a:solidFill>
            </a:endParaRPr>
          </a:p>
        </p:txBody>
      </p:sp>
    </p:spTree>
    <p:extLst>
      <p:ext uri="{BB962C8B-B14F-4D97-AF65-F5344CB8AC3E}">
        <p14:creationId xmlns:p14="http://schemas.microsoft.com/office/powerpoint/2010/main" val="643577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49FAF-065A-B4F9-7F90-C26B8EF94A00}"/>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10165D5C-3666-D42E-D378-AC6333D268F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rcRect/>
          <a:stretch/>
        </p:blipFill>
        <p:spPr>
          <a:xfrm>
            <a:off x="-105643" y="-59424"/>
            <a:ext cx="12403285" cy="6976848"/>
          </a:xfrm>
          <a:prstGeom prst="rect">
            <a:avLst/>
          </a:prstGeom>
        </p:spPr>
      </p:pic>
      <p:sp>
        <p:nvSpPr>
          <p:cNvPr id="10" name="Rounded Rectangle 9">
            <a:extLst>
              <a:ext uri="{FF2B5EF4-FFF2-40B4-BE49-F238E27FC236}">
                <a16:creationId xmlns:a16="http://schemas.microsoft.com/office/drawing/2014/main" id="{B66C0CBE-C8DF-5646-EBAE-9D3121EE1B81}"/>
              </a:ext>
            </a:extLst>
          </p:cNvPr>
          <p:cNvSpPr/>
          <p:nvPr/>
        </p:nvSpPr>
        <p:spPr>
          <a:xfrm>
            <a:off x="342900" y="157163"/>
            <a:ext cx="5753100" cy="700087"/>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10000"/>
                    <a:lumOff val="90000"/>
                  </a:schemeClr>
                </a:solidFill>
              </a:rPr>
              <a:t>Example Application: Shopping Navigator</a:t>
            </a:r>
          </a:p>
        </p:txBody>
      </p:sp>
      <p:sp>
        <p:nvSpPr>
          <p:cNvPr id="12" name="Rounded Rectangle 11">
            <a:extLst>
              <a:ext uri="{FF2B5EF4-FFF2-40B4-BE49-F238E27FC236}">
                <a16:creationId xmlns:a16="http://schemas.microsoft.com/office/drawing/2014/main" id="{E049FFED-FCBD-6B50-1D60-2F9B029869D3}"/>
              </a:ext>
            </a:extLst>
          </p:cNvPr>
          <p:cNvSpPr/>
          <p:nvPr/>
        </p:nvSpPr>
        <p:spPr>
          <a:xfrm>
            <a:off x="1806583" y="1515136"/>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668AA802-6D6A-0016-21B9-394F0CDB5A0B}"/>
              </a:ext>
            </a:extLst>
          </p:cNvPr>
          <p:cNvSpPr txBox="1"/>
          <p:nvPr/>
        </p:nvSpPr>
        <p:spPr>
          <a:xfrm>
            <a:off x="2696201" y="1676939"/>
            <a:ext cx="7495927" cy="584775"/>
          </a:xfrm>
          <a:prstGeom prst="rect">
            <a:avLst/>
          </a:prstGeom>
          <a:noFill/>
        </p:spPr>
        <p:txBody>
          <a:bodyPr wrap="square" rtlCol="0" anchor="t">
            <a:spAutoFit/>
          </a:bodyPr>
          <a:lstStyle/>
          <a:p>
            <a:r>
              <a:rPr lang="en-US" sz="3200" dirty="0">
                <a:solidFill>
                  <a:schemeClr val="tx1"/>
                </a:solidFill>
              </a:rPr>
              <a:t>Sagar’s Office, Carnegie Mellon</a:t>
            </a:r>
          </a:p>
        </p:txBody>
      </p:sp>
      <p:pic>
        <p:nvPicPr>
          <p:cNvPr id="6" name="Graphic 5" descr="Marker with solid fill">
            <a:extLst>
              <a:ext uri="{FF2B5EF4-FFF2-40B4-BE49-F238E27FC236}">
                <a16:creationId xmlns:a16="http://schemas.microsoft.com/office/drawing/2014/main" id="{588C87FB-3B77-61BA-6893-46FDC30219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4052" y="1515136"/>
            <a:ext cx="904382" cy="904382"/>
          </a:xfrm>
          <a:prstGeom prst="rect">
            <a:avLst/>
          </a:prstGeom>
        </p:spPr>
      </p:pic>
      <p:sp>
        <p:nvSpPr>
          <p:cNvPr id="13" name="Rounded Rectangle 12">
            <a:extLst>
              <a:ext uri="{FF2B5EF4-FFF2-40B4-BE49-F238E27FC236}">
                <a16:creationId xmlns:a16="http://schemas.microsoft.com/office/drawing/2014/main" id="{BEEFFEBB-0C36-11F8-19D9-42FEF63420F9}"/>
              </a:ext>
            </a:extLst>
          </p:cNvPr>
          <p:cNvSpPr/>
          <p:nvPr/>
        </p:nvSpPr>
        <p:spPr>
          <a:xfrm>
            <a:off x="1806583" y="2524618"/>
            <a:ext cx="8603818" cy="904382"/>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AB752F85-A803-D75D-CE6F-ECFBB9FA6504}"/>
              </a:ext>
            </a:extLst>
          </p:cNvPr>
          <p:cNvSpPr txBox="1"/>
          <p:nvPr/>
        </p:nvSpPr>
        <p:spPr>
          <a:xfrm>
            <a:off x="2696201" y="2686421"/>
            <a:ext cx="7495927" cy="584775"/>
          </a:xfrm>
          <a:prstGeom prst="rect">
            <a:avLst/>
          </a:prstGeom>
          <a:noFill/>
        </p:spPr>
        <p:txBody>
          <a:bodyPr wrap="square" rtlCol="0" anchor="t">
            <a:spAutoFit/>
          </a:bodyPr>
          <a:lstStyle/>
          <a:p>
            <a:r>
              <a:rPr lang="en-US" sz="3200" dirty="0"/>
              <a:t>HDMI Cable</a:t>
            </a:r>
            <a:r>
              <a:rPr lang="en-US" sz="3200" dirty="0">
                <a:solidFill>
                  <a:schemeClr val="tx1"/>
                </a:solidFill>
              </a:rPr>
              <a:t>, Target</a:t>
            </a:r>
          </a:p>
        </p:txBody>
      </p:sp>
      <p:pic>
        <p:nvPicPr>
          <p:cNvPr id="17" name="Graphic 16" descr="Marker with solid fill">
            <a:extLst>
              <a:ext uri="{FF2B5EF4-FFF2-40B4-BE49-F238E27FC236}">
                <a16:creationId xmlns:a16="http://schemas.microsoft.com/office/drawing/2014/main" id="{9316AD0A-0ADD-7F9D-924C-DFED47B33B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4052" y="2524618"/>
            <a:ext cx="904382" cy="904382"/>
          </a:xfrm>
          <a:prstGeom prst="rect">
            <a:avLst/>
          </a:prstGeom>
        </p:spPr>
      </p:pic>
      <p:pic>
        <p:nvPicPr>
          <p:cNvPr id="5" name="Picture 2">
            <a:extLst>
              <a:ext uri="{FF2B5EF4-FFF2-40B4-BE49-F238E27FC236}">
                <a16:creationId xmlns:a16="http://schemas.microsoft.com/office/drawing/2014/main" id="{A920C133-1667-E75A-38CC-B64E88A259AD}"/>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3263609" y="5166687"/>
            <a:ext cx="1056611" cy="10566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1DCF20-55D7-3DEC-E2B6-068C387F8A2C}"/>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4881051" y="5259777"/>
            <a:ext cx="928873" cy="9288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apbox Logo PNG Vectors Free Download">
            <a:extLst>
              <a:ext uri="{FF2B5EF4-FFF2-40B4-BE49-F238E27FC236}">
                <a16:creationId xmlns:a16="http://schemas.microsoft.com/office/drawing/2014/main" id="{1FAD032D-5A24-24B8-A7CE-5D13D09ED82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295130" y="5254824"/>
            <a:ext cx="1056611" cy="1056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207E5B6-A492-B50E-DD12-355DF984121E}"/>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7933265" y="5321294"/>
            <a:ext cx="1056611" cy="10566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A5975C0-DE87-4011-EBA9-85E040044EC4}"/>
              </a:ext>
            </a:extLst>
          </p:cNvPr>
          <p:cNvSpPr txBox="1"/>
          <p:nvPr/>
        </p:nvSpPr>
        <p:spPr>
          <a:xfrm>
            <a:off x="2922475" y="6223298"/>
            <a:ext cx="1635384" cy="400110"/>
          </a:xfrm>
          <a:prstGeom prst="rect">
            <a:avLst/>
          </a:prstGeom>
          <a:noFill/>
        </p:spPr>
        <p:txBody>
          <a:bodyPr wrap="none" rtlCol="0">
            <a:spAutoFit/>
          </a:bodyPr>
          <a:lstStyle/>
          <a:p>
            <a:pPr algn="ctr"/>
            <a:r>
              <a:rPr lang="en-US" sz="2000" dirty="0">
                <a:solidFill>
                  <a:schemeClr val="bg1"/>
                </a:solidFill>
              </a:rPr>
              <a:t>Google Maps</a:t>
            </a:r>
          </a:p>
        </p:txBody>
      </p:sp>
      <p:sp>
        <p:nvSpPr>
          <p:cNvPr id="19" name="TextBox 18">
            <a:extLst>
              <a:ext uri="{FF2B5EF4-FFF2-40B4-BE49-F238E27FC236}">
                <a16:creationId xmlns:a16="http://schemas.microsoft.com/office/drawing/2014/main" id="{3C26C539-4094-36E0-FDE3-87B06F27ED4F}"/>
              </a:ext>
            </a:extLst>
          </p:cNvPr>
          <p:cNvSpPr txBox="1"/>
          <p:nvPr/>
        </p:nvSpPr>
        <p:spPr>
          <a:xfrm>
            <a:off x="4602336" y="6224396"/>
            <a:ext cx="1486304" cy="400110"/>
          </a:xfrm>
          <a:prstGeom prst="rect">
            <a:avLst/>
          </a:prstGeom>
          <a:noFill/>
        </p:spPr>
        <p:txBody>
          <a:bodyPr wrap="none" rtlCol="0">
            <a:spAutoFit/>
          </a:bodyPr>
          <a:lstStyle/>
          <a:p>
            <a:pPr algn="ctr"/>
            <a:r>
              <a:rPr lang="en-US" sz="2000" dirty="0">
                <a:solidFill>
                  <a:schemeClr val="bg1"/>
                </a:solidFill>
              </a:rPr>
              <a:t>Apple Maps</a:t>
            </a:r>
          </a:p>
        </p:txBody>
      </p:sp>
      <p:sp>
        <p:nvSpPr>
          <p:cNvPr id="20" name="TextBox 19">
            <a:extLst>
              <a:ext uri="{FF2B5EF4-FFF2-40B4-BE49-F238E27FC236}">
                <a16:creationId xmlns:a16="http://schemas.microsoft.com/office/drawing/2014/main" id="{40A260AC-387C-30A1-DC1E-9AE48F143233}"/>
              </a:ext>
            </a:extLst>
          </p:cNvPr>
          <p:cNvSpPr txBox="1"/>
          <p:nvPr/>
        </p:nvSpPr>
        <p:spPr>
          <a:xfrm>
            <a:off x="7494367" y="6226650"/>
            <a:ext cx="1939634" cy="400110"/>
          </a:xfrm>
          <a:prstGeom prst="rect">
            <a:avLst/>
          </a:prstGeom>
          <a:noFill/>
        </p:spPr>
        <p:txBody>
          <a:bodyPr wrap="none" rtlCol="0">
            <a:spAutoFit/>
          </a:bodyPr>
          <a:lstStyle/>
          <a:p>
            <a:pPr algn="ctr"/>
            <a:r>
              <a:rPr lang="en-US" sz="2000" dirty="0">
                <a:solidFill>
                  <a:schemeClr val="bg1"/>
                </a:solidFill>
              </a:rPr>
              <a:t>OpenStreetMap</a:t>
            </a:r>
            <a:endParaRPr lang="en-US" sz="1400" dirty="0">
              <a:solidFill>
                <a:schemeClr val="bg1"/>
              </a:solidFill>
            </a:endParaRPr>
          </a:p>
        </p:txBody>
      </p:sp>
      <p:sp>
        <p:nvSpPr>
          <p:cNvPr id="21" name="TextBox 20">
            <a:extLst>
              <a:ext uri="{FF2B5EF4-FFF2-40B4-BE49-F238E27FC236}">
                <a16:creationId xmlns:a16="http://schemas.microsoft.com/office/drawing/2014/main" id="{0F463978-4A07-4044-C790-ED5554169598}"/>
              </a:ext>
            </a:extLst>
          </p:cNvPr>
          <p:cNvSpPr txBox="1"/>
          <p:nvPr/>
        </p:nvSpPr>
        <p:spPr>
          <a:xfrm>
            <a:off x="6284313" y="6223298"/>
            <a:ext cx="1078244" cy="400110"/>
          </a:xfrm>
          <a:prstGeom prst="rect">
            <a:avLst/>
          </a:prstGeom>
          <a:noFill/>
        </p:spPr>
        <p:txBody>
          <a:bodyPr wrap="none" rtlCol="0">
            <a:spAutoFit/>
          </a:bodyPr>
          <a:lstStyle/>
          <a:p>
            <a:pPr algn="ctr"/>
            <a:r>
              <a:rPr lang="en-US" sz="2000" dirty="0">
                <a:solidFill>
                  <a:schemeClr val="bg1"/>
                </a:solidFill>
              </a:rPr>
              <a:t>mapbox</a:t>
            </a:r>
            <a:endParaRPr lang="en-US" sz="3200" dirty="0">
              <a:solidFill>
                <a:schemeClr val="bg1"/>
              </a:solidFill>
            </a:endParaRPr>
          </a:p>
        </p:txBody>
      </p:sp>
      <p:sp>
        <p:nvSpPr>
          <p:cNvPr id="2" name="Rounded Rectangle 1">
            <a:extLst>
              <a:ext uri="{FF2B5EF4-FFF2-40B4-BE49-F238E27FC236}">
                <a16:creationId xmlns:a16="http://schemas.microsoft.com/office/drawing/2014/main" id="{8D2CFFDB-8589-F292-8D73-BCF5917942B3}"/>
              </a:ext>
            </a:extLst>
          </p:cNvPr>
          <p:cNvSpPr/>
          <p:nvPr/>
        </p:nvSpPr>
        <p:spPr>
          <a:xfrm>
            <a:off x="411126" y="3862002"/>
            <a:ext cx="11369748" cy="1190846"/>
          </a:xfrm>
          <a:prstGeom prst="roundRect">
            <a:avLst/>
          </a:prstGeom>
          <a:solidFill>
            <a:schemeClr val="tx2">
              <a:lumMod val="10000"/>
              <a:lumOff val="9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lumMod val="90000"/>
                    <a:lumOff val="10000"/>
                  </a:schemeClr>
                </a:solidFill>
              </a:rPr>
              <a:t>Today’s maps answer only a part of the problem</a:t>
            </a:r>
          </a:p>
        </p:txBody>
      </p:sp>
    </p:spTree>
    <p:extLst>
      <p:ext uri="{BB962C8B-B14F-4D97-AF65-F5344CB8AC3E}">
        <p14:creationId xmlns:p14="http://schemas.microsoft.com/office/powerpoint/2010/main" val="716842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3083d15-7273-40c1-b7db-39efd9ccc17a}" enabled="0" method="" siteId="{43083d15-7273-40c1-b7db-39efd9ccc17a}" removed="1"/>
</clbl:labelList>
</file>

<file path=docProps/app.xml><?xml version="1.0" encoding="utf-8"?>
<Properties xmlns="http://schemas.openxmlformats.org/officeDocument/2006/extended-properties" xmlns:vt="http://schemas.openxmlformats.org/officeDocument/2006/docPropsVTypes">
  <TotalTime>11296</TotalTime>
  <Words>2967</Words>
  <Application>Microsoft Macintosh PowerPoint</Application>
  <PresentationFormat>Widescreen</PresentationFormat>
  <Paragraphs>645</Paragraphs>
  <Slides>66</Slides>
  <Notes>52</Notes>
  <HiddenSlides>10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66</vt:i4>
      </vt:variant>
    </vt:vector>
  </HeadingPairs>
  <TitlesOfParts>
    <vt:vector size="75" baseType="lpstr">
      <vt:lpstr>Abadi MT Condensed Extra Bold</vt:lpstr>
      <vt:lpstr>Aptos</vt:lpstr>
      <vt:lpstr>Aptos Display</vt:lpstr>
      <vt:lpstr>Arial</vt:lpstr>
      <vt:lpstr>Arial Rounded MT Bold</vt:lpstr>
      <vt:lpstr>Ayuthaya</vt:lpstr>
      <vt:lpstr>Calibri</vt:lpstr>
      <vt:lpstr>Office Theme</vt:lpstr>
      <vt:lpstr>1_Office Theme</vt:lpstr>
      <vt:lpstr>Federated Maps to Enable the Spatial Web </vt:lpstr>
      <vt:lpstr>Examples of Spatial Applications</vt:lpstr>
      <vt:lpstr>Examples of Spatial Applications</vt:lpstr>
      <vt:lpstr>Examples of Spatial Applications</vt:lpstr>
      <vt:lpstr>Motivating Example: Navigation</vt:lpstr>
      <vt:lpstr>PowerPoint Presentation</vt:lpstr>
      <vt:lpstr>PowerPoint Presentation</vt:lpstr>
      <vt:lpstr>PowerPoint Presentation</vt:lpstr>
      <vt:lpstr>PowerPoint Presentation</vt:lpstr>
      <vt:lpstr>PowerPoint Presentation</vt:lpstr>
      <vt:lpstr>We need a ubiquitous Spatial Naming System to enable emerging Spatial Applications</vt:lpstr>
      <vt:lpstr>Why do maps today not have ubiquitous coverage?</vt:lpstr>
      <vt:lpstr>Why do maps today not have ubiquitous coverage?</vt:lpstr>
      <vt:lpstr>Why do maps today not have ubiquitous coverage?</vt:lpstr>
      <vt:lpstr>Federation of Maps</vt:lpstr>
      <vt:lpstr>Federation of Maps</vt:lpstr>
      <vt:lpstr>Federation of Maps</vt:lpstr>
      <vt:lpstr>Federation of Maps</vt:lpstr>
      <vt:lpstr>Federation of Maps</vt:lpstr>
      <vt:lpstr>Federation of Maps</vt:lpstr>
      <vt:lpstr>Federation of Maps</vt:lpstr>
      <vt:lpstr>PowerPoint Presentation</vt:lpstr>
      <vt:lpstr>PowerPoint Presentation</vt:lpstr>
      <vt:lpstr>Design—a Centralized Spatial Naming System</vt:lpstr>
      <vt:lpstr>Design—a Centralized Mapping Platform</vt:lpstr>
      <vt:lpstr>Design—OpenFLAME Map Server</vt:lpstr>
      <vt:lpstr>Design of OpenFLAME</vt:lpstr>
      <vt:lpstr>Design—Map Servers</vt:lpstr>
      <vt:lpstr>Design—Map Discovery</vt:lpstr>
      <vt:lpstr>Design—Map-based Services</vt:lpstr>
      <vt:lpstr>Example Application</vt:lpstr>
      <vt:lpstr>Example: Application Design</vt:lpstr>
      <vt:lpstr>Federation offers benefits</vt:lpstr>
      <vt:lpstr>Federation offers benefits</vt:lpstr>
      <vt:lpstr>Federation offers benefits</vt:lpstr>
      <vt:lpstr>Federation offers benefits</vt:lpstr>
      <vt:lpstr>Federation offers benefits</vt:lpstr>
      <vt:lpstr>Federation offers benefits</vt:lpstr>
      <vt:lpstr>Federation offers benefits</vt:lpstr>
      <vt:lpstr>Challenges of Federation</vt:lpstr>
      <vt:lpstr>Challenges of Federation</vt:lpstr>
      <vt:lpstr>Challenges—Map Discovery</vt:lpstr>
      <vt:lpstr>Challenges—Map Discovery</vt:lpstr>
      <vt:lpstr>Challenges—Map Discovery</vt:lpstr>
      <vt:lpstr>Reusing existing trusted infrastructure—DNS</vt:lpstr>
      <vt:lpstr>Reusing existing trusted infrastructure—DNS</vt:lpstr>
      <vt:lpstr>Reusing existing trusted infrastructure—DNS</vt:lpstr>
      <vt:lpstr>Reusing existing trusted infrastructure—DNS</vt:lpstr>
      <vt:lpstr>Using DNS for spatial queries</vt:lpstr>
      <vt:lpstr>Registering regions on the DNS</vt:lpstr>
      <vt:lpstr>Other Challenges</vt:lpstr>
      <vt:lpstr>Other Challenges</vt:lpstr>
      <vt:lpstr>Other Challenges</vt:lpstr>
      <vt:lpstr>Other Challenges</vt:lpstr>
      <vt:lpstr>Other Challenges</vt:lpstr>
      <vt:lpstr>To conclude…</vt:lpstr>
      <vt:lpstr>Federated Maps to Enable the Spatial Web </vt:lpstr>
      <vt:lpstr>Backup</vt:lpstr>
      <vt:lpstr>Can centralized maps offer the same benefits?</vt:lpstr>
      <vt:lpstr>Example: Application Design</vt:lpstr>
      <vt:lpstr>Example: Application Design</vt:lpstr>
      <vt:lpstr>Existing systems can be used</vt:lpstr>
      <vt:lpstr>Using DNS for spatial queries</vt:lpstr>
      <vt:lpstr>Using DNS for spatial queries</vt:lpstr>
      <vt:lpstr>Challenges of Federation</vt:lpstr>
      <vt:lpstr>Challenges of Federation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Sagar Bharadwaj</dc:creator>
  <cp:lastModifiedBy>Srinivasan Seshan</cp:lastModifiedBy>
  <cp:revision>478</cp:revision>
  <dcterms:created xsi:type="dcterms:W3CDTF">2025-04-24T20:58:23Z</dcterms:created>
  <dcterms:modified xsi:type="dcterms:W3CDTF">2026-01-18T17:14:45Z</dcterms:modified>
</cp:coreProperties>
</file>